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Override1.xml" ContentType="application/vnd.openxmlformats-officedocument.themeOverrid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ink/ink1.xml" ContentType="application/inkml+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6113" r:id="rId1"/>
    <p:sldMasterId id="2147486196" r:id="rId2"/>
  </p:sldMasterIdLst>
  <p:notesMasterIdLst>
    <p:notesMasterId r:id="rId61"/>
  </p:notesMasterIdLst>
  <p:handoutMasterIdLst>
    <p:handoutMasterId r:id="rId62"/>
  </p:handoutMasterIdLst>
  <p:sldIdLst>
    <p:sldId id="1422" r:id="rId3"/>
    <p:sldId id="1284" r:id="rId4"/>
    <p:sldId id="1404" r:id="rId5"/>
    <p:sldId id="1405" r:id="rId6"/>
    <p:sldId id="1406" r:id="rId7"/>
    <p:sldId id="1407" r:id="rId8"/>
    <p:sldId id="1218" r:id="rId9"/>
    <p:sldId id="1223" r:id="rId10"/>
    <p:sldId id="1410" r:id="rId11"/>
    <p:sldId id="1144" r:id="rId12"/>
    <p:sldId id="1217" r:id="rId13"/>
    <p:sldId id="1412" r:id="rId14"/>
    <p:sldId id="1413" r:id="rId15"/>
    <p:sldId id="1414" r:id="rId16"/>
    <p:sldId id="1415" r:id="rId17"/>
    <p:sldId id="290" r:id="rId18"/>
    <p:sldId id="269" r:id="rId19"/>
    <p:sldId id="301" r:id="rId20"/>
    <p:sldId id="272" r:id="rId21"/>
    <p:sldId id="1301" r:id="rId22"/>
    <p:sldId id="1260" r:id="rId23"/>
    <p:sldId id="1090" r:id="rId24"/>
    <p:sldId id="1302" r:id="rId25"/>
    <p:sldId id="390" r:id="rId26"/>
    <p:sldId id="384" r:id="rId27"/>
    <p:sldId id="1328" r:id="rId28"/>
    <p:sldId id="325" r:id="rId29"/>
    <p:sldId id="1130" r:id="rId30"/>
    <p:sldId id="347" r:id="rId31"/>
    <p:sldId id="1336" r:id="rId32"/>
    <p:sldId id="4681" r:id="rId33"/>
    <p:sldId id="1272" r:id="rId34"/>
    <p:sldId id="4688" r:id="rId35"/>
    <p:sldId id="4667" r:id="rId36"/>
    <p:sldId id="427" r:id="rId37"/>
    <p:sldId id="428" r:id="rId38"/>
    <p:sldId id="402" r:id="rId39"/>
    <p:sldId id="4683" r:id="rId40"/>
    <p:sldId id="425" r:id="rId41"/>
    <p:sldId id="393" r:id="rId42"/>
    <p:sldId id="277" r:id="rId43"/>
    <p:sldId id="4684" r:id="rId44"/>
    <p:sldId id="4685" r:id="rId45"/>
    <p:sldId id="394" r:id="rId46"/>
    <p:sldId id="378" r:id="rId47"/>
    <p:sldId id="380" r:id="rId48"/>
    <p:sldId id="381" r:id="rId49"/>
    <p:sldId id="404" r:id="rId50"/>
    <p:sldId id="387" r:id="rId51"/>
    <p:sldId id="388" r:id="rId52"/>
    <p:sldId id="391" r:id="rId53"/>
    <p:sldId id="1148" r:id="rId54"/>
    <p:sldId id="1149" r:id="rId55"/>
    <p:sldId id="1189" r:id="rId56"/>
    <p:sldId id="1277" r:id="rId57"/>
    <p:sldId id="1126" r:id="rId58"/>
    <p:sldId id="1353" r:id="rId59"/>
    <p:sldId id="1355"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72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nathan Underhill" initials="" lastIdx="1" clrIdx="0"/>
  <p:cmAuthor id="2" name="Jonathan Underhill" initials="JU"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82"/>
    <p:restoredTop sz="93521"/>
  </p:normalViewPr>
  <p:slideViewPr>
    <p:cSldViewPr snapToGrid="0">
      <p:cViewPr varScale="1">
        <p:scale>
          <a:sx n="115" d="100"/>
          <a:sy n="115" d="100"/>
        </p:scale>
        <p:origin x="376" y="200"/>
      </p:cViewPr>
      <p:guideLst>
        <p:guide orient="horz" pos="2160"/>
        <p:guide pos="7220"/>
      </p:guideLst>
    </p:cSldViewPr>
  </p:slideViewPr>
  <p:outlineViewPr>
    <p:cViewPr>
      <p:scale>
        <a:sx n="33" d="100"/>
        <a:sy n="33" d="100"/>
      </p:scale>
      <p:origin x="0" y="25056"/>
    </p:cViewPr>
  </p:outlin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commentAuthors" Target="commentAuthors.xml"/><Relationship Id="rId68"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athan Underhill" userId="c2577473-e2cd-4530-8459-2c86addb9516" providerId="ADAL" clId="{9FA9CB79-2CFD-470F-A04E-390157C9DD5B}"/>
    <pc:docChg chg="custSel addSld modSld">
      <pc:chgData name="Jonathan Underhill" userId="c2577473-e2cd-4530-8459-2c86addb9516" providerId="ADAL" clId="{9FA9CB79-2CFD-470F-A04E-390157C9DD5B}" dt="2023-07-03T13:45:29.380" v="149" actId="1076"/>
      <pc:docMkLst>
        <pc:docMk/>
      </pc:docMkLst>
      <pc:sldChg chg="modSp add mod">
        <pc:chgData name="Jonathan Underhill" userId="c2577473-e2cd-4530-8459-2c86addb9516" providerId="ADAL" clId="{9FA9CB79-2CFD-470F-A04E-390157C9DD5B}" dt="2023-07-03T13:45:29.380" v="149" actId="1076"/>
        <pc:sldMkLst>
          <pc:docMk/>
          <pc:sldMk cId="2721533211" sldId="267"/>
        </pc:sldMkLst>
        <pc:spChg chg="mod">
          <ac:chgData name="Jonathan Underhill" userId="c2577473-e2cd-4530-8459-2c86addb9516" providerId="ADAL" clId="{9FA9CB79-2CFD-470F-A04E-390157C9DD5B}" dt="2023-07-03T13:45:29.380" v="149" actId="1076"/>
          <ac:spMkLst>
            <pc:docMk/>
            <pc:sldMk cId="2721533211" sldId="267"/>
            <ac:spMk id="3" creationId="{00000000-0000-0000-0000-000000000000}"/>
          </ac:spMkLst>
        </pc:spChg>
      </pc:sldChg>
      <pc:sldChg chg="add">
        <pc:chgData name="Jonathan Underhill" userId="c2577473-e2cd-4530-8459-2c86addb9516" providerId="ADAL" clId="{9FA9CB79-2CFD-470F-A04E-390157C9DD5B}" dt="2023-07-03T13:44:42.409" v="146"/>
        <pc:sldMkLst>
          <pc:docMk/>
          <pc:sldMk cId="3613410081" sldId="269"/>
        </pc:sldMkLst>
      </pc:sldChg>
      <pc:sldChg chg="add">
        <pc:chgData name="Jonathan Underhill" userId="c2577473-e2cd-4530-8459-2c86addb9516" providerId="ADAL" clId="{9FA9CB79-2CFD-470F-A04E-390157C9DD5B}" dt="2023-07-03T13:44:42.409" v="146"/>
        <pc:sldMkLst>
          <pc:docMk/>
          <pc:sldMk cId="3089949862" sldId="272"/>
        </pc:sldMkLst>
      </pc:sldChg>
      <pc:sldChg chg="add">
        <pc:chgData name="Jonathan Underhill" userId="c2577473-e2cd-4530-8459-2c86addb9516" providerId="ADAL" clId="{9FA9CB79-2CFD-470F-A04E-390157C9DD5B}" dt="2023-07-03T13:44:42.409" v="146"/>
        <pc:sldMkLst>
          <pc:docMk/>
          <pc:sldMk cId="666532883" sldId="290"/>
        </pc:sldMkLst>
      </pc:sldChg>
      <pc:sldChg chg="add">
        <pc:chgData name="Jonathan Underhill" userId="c2577473-e2cd-4530-8459-2c86addb9516" providerId="ADAL" clId="{9FA9CB79-2CFD-470F-A04E-390157C9DD5B}" dt="2023-07-03T13:44:42.409" v="146"/>
        <pc:sldMkLst>
          <pc:docMk/>
          <pc:sldMk cId="1095485627" sldId="301"/>
        </pc:sldMkLst>
      </pc:sldChg>
      <pc:sldChg chg="modSp add mod">
        <pc:chgData name="Jonathan Underhill" userId="c2577473-e2cd-4530-8459-2c86addb9516" providerId="ADAL" clId="{9FA9CB79-2CFD-470F-A04E-390157C9DD5B}" dt="2023-07-03T13:41:06.572" v="145" actId="6549"/>
        <pc:sldMkLst>
          <pc:docMk/>
          <pc:sldMk cId="0" sldId="1284"/>
        </pc:sldMkLst>
        <pc:spChg chg="mod">
          <ac:chgData name="Jonathan Underhill" userId="c2577473-e2cd-4530-8459-2c86addb9516" providerId="ADAL" clId="{9FA9CB79-2CFD-470F-A04E-390157C9DD5B}" dt="2023-07-03T13:39:11.661" v="44" actId="20577"/>
          <ac:spMkLst>
            <pc:docMk/>
            <pc:sldMk cId="0" sldId="1284"/>
            <ac:spMk id="136193" creationId="{8ECB4309-9A28-7318-836D-1E0FB6F4144A}"/>
          </ac:spMkLst>
        </pc:spChg>
        <pc:spChg chg="mod">
          <ac:chgData name="Jonathan Underhill" userId="c2577473-e2cd-4530-8459-2c86addb9516" providerId="ADAL" clId="{9FA9CB79-2CFD-470F-A04E-390157C9DD5B}" dt="2023-07-03T13:41:06.572" v="145" actId="6549"/>
          <ac:spMkLst>
            <pc:docMk/>
            <pc:sldMk cId="0" sldId="1284"/>
            <ac:spMk id="136194" creationId="{4D176717-C9B3-8D05-C11B-7338650BDE8C}"/>
          </ac:spMkLst>
        </pc:spChg>
      </pc:sldChg>
      <pc:sldChg chg="add">
        <pc:chgData name="Jonathan Underhill" userId="c2577473-e2cd-4530-8459-2c86addb9516" providerId="ADAL" clId="{9FA9CB79-2CFD-470F-A04E-390157C9DD5B}" dt="2023-07-03T13:44:42.409" v="146"/>
        <pc:sldMkLst>
          <pc:docMk/>
          <pc:sldMk cId="4063164346" sldId="1312"/>
        </pc:sldMkLst>
      </pc:sldChg>
      <pc:sldChg chg="add">
        <pc:chgData name="Jonathan Underhill" userId="c2577473-e2cd-4530-8459-2c86addb9516" providerId="ADAL" clId="{9FA9CB79-2CFD-470F-A04E-390157C9DD5B}" dt="2023-07-03T13:44:42.409" v="146"/>
        <pc:sldMkLst>
          <pc:docMk/>
          <pc:sldMk cId="1844477585" sldId="131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42D933-E522-2346-804A-55E4F145142E}"/>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US" altLang="en-US"/>
          </a:p>
        </p:txBody>
      </p:sp>
      <p:sp>
        <p:nvSpPr>
          <p:cNvPr id="3" name="Date Placeholder 2">
            <a:extLst>
              <a:ext uri="{FF2B5EF4-FFF2-40B4-BE49-F238E27FC236}">
                <a16:creationId xmlns:a16="http://schemas.microsoft.com/office/drawing/2014/main" id="{596E897E-5AA9-874A-9DFC-E521E0DA1092}"/>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imes" pitchFamily="4" charset="0"/>
                <a:ea typeface="ＭＳ Ｐゴシック" pitchFamily="34" charset="-128"/>
              </a:defRPr>
            </a:lvl1pPr>
          </a:lstStyle>
          <a:p>
            <a:pPr>
              <a:defRPr/>
            </a:pPr>
            <a:fld id="{D3907932-D5A6-9444-8017-81F30AFB5C1E}" type="datetime1">
              <a:rPr lang="en-US" altLang="en-US"/>
              <a:pPr>
                <a:defRPr/>
              </a:pPr>
              <a:t>7/3/23</a:t>
            </a:fld>
            <a:endParaRPr lang="en-US" altLang="en-US"/>
          </a:p>
        </p:txBody>
      </p:sp>
      <p:sp>
        <p:nvSpPr>
          <p:cNvPr id="4" name="Footer Placeholder 3">
            <a:extLst>
              <a:ext uri="{FF2B5EF4-FFF2-40B4-BE49-F238E27FC236}">
                <a16:creationId xmlns:a16="http://schemas.microsoft.com/office/drawing/2014/main" id="{42D13C02-C4B0-2845-A925-A8A8E021A4CE}"/>
              </a:ext>
            </a:extLst>
          </p:cNvPr>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A37C2722-C7A9-E142-B71D-5CA45216CB9C}"/>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A8864D67-3EB6-0A4F-B844-557DA8F4D62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8T00:29:21.589"/>
    </inkml:context>
    <inkml:brush xml:id="br0">
      <inkml:brushProperty name="width" value="0.05" units="cm"/>
      <inkml:brushProperty name="height" value="0.05" units="cm"/>
      <inkml:brushProperty name="color" value="#E71224"/>
    </inkml:brush>
  </inkml:definitions>
  <inkml:trace contextRef="#ctx0" brushRef="#br0">6384 1320 24575,'-22'-19'0,"-14"-14"0,-21-18 0,17 19 0,-3 0 0,-7-2 0,-3 1 0,-7 0 0,-2 2 0,-3 1 0,0 1 0,-2 0 0,1 2 0,-1-1 0,1 1 0,2 0 0,0-1 0,-2 1 0,2 1 0,3 0 0,1 0 0,0 0 0,0-1 0,2 0 0,2 0 0,1-2 0,1 0 0,0 0 0,0-1 0,3 2 0,1 1 0,-1 2 0,-1 1 0,-1 1 0,-1 3 0,-2 1 0,-2 2 0,0 1 0,-1 2 0,2 1 0,-1 1 0,2 1 0,0 1 0,0 1 0,1 1 0,1 1 0,0 0 0,-2-1 0,1 1 0,-2 0 0,0-1 0,1-1 0,0 0 0,0 0 0,1-1 0,-1 0 0,2-1 0,0 0 0,0 0 0,-1 0 0,-1 1 0,-1 0 0,-1 1 0,-2 1 0,-1 2 0,-1 1 0,-1 1 0,-1 1 0,0 2 0,-1 0 0,-2 2 0,-3-1 0,-2 0 0,-3 0 0,-1 0 0,-1 0 0,0 2 0,3 2 0,1 3 0,0 4 0,0 3 0,1 4 0,1 3 0,2 1 0,0 1 0,0 2 0,2 0 0,6-1 0,1 1 0,3 0 0,1 1 0,1 0 0,1-1 0,5 0 0,2-2 0,-41 21 0,7-3 0,9-4 0,7-4 0,10-1 0,6-1 0,6 2 0,0 5 0,-4 7 0,-1 6 0,1 3 0,6 1 0,9-1 0,11-5 0,8 2 0,7 5 0,4 17 0,5 13 0,3-35 0,5 1 0,4 6 0,6-1 0,6 2 0,5-1 0,6 2 0,3-1 0,3-4 0,2-2 0,4 0 0,3-2 0,3-2 0,3-1 0,6 1 0,4-1 0,8 3 0,4-1-224,-22-16 1,1 1 0,2 0 223,4 3 0,3 0 0,-1 1 0,5 2 0,0 0 0,2 0 0,2 3 0,2 0 0,0 0-381,3 1 1,0-1-1,1 0 381,0 0 0,0-1 0,0-2 0,1-1 0,-1-2 0,1-2 0,-3-4 0,0-1 0,-1-3 0,-2-2 0,0-1 0,0-3-165,-2-2 1,0-3-1,-1-1 165,-3-1 0,0-2 0,-1-1 0,2-1 0,-1-1 0,1-2 0,0-1 0,-1-2 0,1-1 0,1 0 0,-1-2 0,2 0 0,0-1 0,1 0 0,0-1 0,-1 0 0,0 1 0,1-2 0,1 0 0,0-1 0,0-1 0,1-2 0,0-2 0,-1-2 0,0-1 0,-1-2 0,-1-2 0,-2-1 0,-1-2 0,-2-1 0,-3 0 0,-2-1 0,-1-1 0,26-8 0,-3-1 0,-5 1 0,-2-1 0,-7 2 0,-1 0 307,-2 0 1,-1-2-308,-4 0 0,0-1 574,-5 0 1,-1 0-575,-3 2 0,-3 0 542,31-19-542,-27 12 0,-17 8 0,-15 0 0,-5-3 0,-1-14 0,3-13 0,1-8 0,-4-2 0,-5 0 0,-8-2 0,-3-2 0,-3-3 0,0 0 0,0 1 0,0 2 0,-3 4 0,-7 3 0,-7 3 0,-9 1 0,-4 4 0,1 9 0,2 8 0,3 9 0,3 6 0,0 2 0,0 1 0,-1-2 0,-4-2 0,-2 0 0,-4 1 0,-2 1 0,0 3 0,-3 3 0,2 4 0,1 4 0,0 2 0,0 3 0,-3 2 0,-2 1 0,1 1 0,1 0 0,5 0 0,4 0 0,12 0 0,4 0 0,8 0 0,-2 0 0,1 0 0,2 0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6F2CA-5755-DA4C-ADB9-196039ED923A}"/>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GB" altLang="en-US"/>
          </a:p>
        </p:txBody>
      </p:sp>
      <p:sp>
        <p:nvSpPr>
          <p:cNvPr id="3" name="Date Placeholder 2">
            <a:extLst>
              <a:ext uri="{FF2B5EF4-FFF2-40B4-BE49-F238E27FC236}">
                <a16:creationId xmlns:a16="http://schemas.microsoft.com/office/drawing/2014/main" id="{5529BFF0-9209-A14C-A314-23FEFF4F0143}"/>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imes" pitchFamily="4" charset="0"/>
                <a:ea typeface="ＭＳ Ｐゴシック" pitchFamily="34" charset="-128"/>
              </a:defRPr>
            </a:lvl1pPr>
          </a:lstStyle>
          <a:p>
            <a:pPr>
              <a:defRPr/>
            </a:pPr>
            <a:fld id="{72620B7D-086A-264F-9746-EE67ACFE1E86}" type="datetime1">
              <a:rPr lang="en-GB" altLang="en-US"/>
              <a:pPr>
                <a:defRPr/>
              </a:pPr>
              <a:t>03/07/2023</a:t>
            </a:fld>
            <a:endParaRPr lang="en-GB" altLang="en-US"/>
          </a:p>
        </p:txBody>
      </p:sp>
      <p:sp>
        <p:nvSpPr>
          <p:cNvPr id="4" name="Slide Image Placeholder 3">
            <a:extLst>
              <a:ext uri="{FF2B5EF4-FFF2-40B4-BE49-F238E27FC236}">
                <a16:creationId xmlns:a16="http://schemas.microsoft.com/office/drawing/2014/main" id="{3D1F9D0E-794C-F548-8226-4DAA7B04F1E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F03D95B2-213F-214A-AA9D-84A50D324DD9}"/>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a:p>
        </p:txBody>
      </p:sp>
      <p:sp>
        <p:nvSpPr>
          <p:cNvPr id="6" name="Footer Placeholder 5">
            <a:extLst>
              <a:ext uri="{FF2B5EF4-FFF2-40B4-BE49-F238E27FC236}">
                <a16:creationId xmlns:a16="http://schemas.microsoft.com/office/drawing/2014/main" id="{91A72E54-1C32-F44C-B46C-B14EF197D6DF}"/>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GB" altLang="en-US"/>
          </a:p>
        </p:txBody>
      </p:sp>
      <p:sp>
        <p:nvSpPr>
          <p:cNvPr id="7" name="Slide Number Placeholder 6">
            <a:extLst>
              <a:ext uri="{FF2B5EF4-FFF2-40B4-BE49-F238E27FC236}">
                <a16:creationId xmlns:a16="http://schemas.microsoft.com/office/drawing/2014/main" id="{056AF61B-4B80-DD4C-BE19-1C3B711C1D8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016A34D-79C5-1B41-B1C7-AC999E7E6E60}"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academic.oup.com/fampra/article/30/6/712/526669"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a:extLst>
              <a:ext uri="{FF2B5EF4-FFF2-40B4-BE49-F238E27FC236}">
                <a16:creationId xmlns:a16="http://schemas.microsoft.com/office/drawing/2014/main" id="{B61EBAB0-A80F-CE4A-904C-C546EBC323BC}"/>
              </a:ext>
            </a:extLst>
          </p:cNvPr>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A0968C4-C4E3-1947-A775-9AA04AEC264F}" type="slidenum">
              <a:rPr lang="en-GB" altLang="en-US" smtClean="0">
                <a:latin typeface="Times New Roman" panose="02020603050405020304" pitchFamily="18" charset="0"/>
              </a:rPr>
              <a:pPr>
                <a:spcBef>
                  <a:spcPct val="0"/>
                </a:spcBef>
              </a:pPr>
              <a:t>4</a:t>
            </a:fld>
            <a:endParaRPr lang="en-GB" altLang="en-US">
              <a:latin typeface="Times New Roman" panose="02020603050405020304" pitchFamily="18" charset="0"/>
            </a:endParaRPr>
          </a:p>
        </p:txBody>
      </p:sp>
      <p:sp>
        <p:nvSpPr>
          <p:cNvPr id="27650" name="Rectangle 2">
            <a:extLst>
              <a:ext uri="{FF2B5EF4-FFF2-40B4-BE49-F238E27FC236}">
                <a16:creationId xmlns:a16="http://schemas.microsoft.com/office/drawing/2014/main" id="{BEAB3FCC-2D81-6046-8DC3-BFC9E59ABD09}"/>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Rectangle 3">
            <a:extLst>
              <a:ext uri="{FF2B5EF4-FFF2-40B4-BE49-F238E27FC236}">
                <a16:creationId xmlns:a16="http://schemas.microsoft.com/office/drawing/2014/main" id="{1D43EA2D-3173-274A-8751-0CDCE60621E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21526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1" name="Slide Image Placeholder 1">
            <a:extLst>
              <a:ext uri="{FF2B5EF4-FFF2-40B4-BE49-F238E27FC236}">
                <a16:creationId xmlns:a16="http://schemas.microsoft.com/office/drawing/2014/main" id="{10B286C7-ACFF-9566-8E8D-C7B4E0554E35}"/>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2322" name="Notes Placeholder 2">
            <a:extLst>
              <a:ext uri="{FF2B5EF4-FFF2-40B4-BE49-F238E27FC236}">
                <a16:creationId xmlns:a16="http://schemas.microsoft.com/office/drawing/2014/main" id="{6E91454E-11DE-6853-7055-F5D82BE2C8F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a typeface="ＭＳ Ｐゴシック" panose="020B0600070205080204" pitchFamily="34" charset="-128"/>
              </a:rPr>
              <a:t>?</a:t>
            </a:r>
          </a:p>
        </p:txBody>
      </p:sp>
      <p:sp>
        <p:nvSpPr>
          <p:cNvPr id="312323" name="Slide Number Placeholder 3">
            <a:extLst>
              <a:ext uri="{FF2B5EF4-FFF2-40B4-BE49-F238E27FC236}">
                <a16:creationId xmlns:a16="http://schemas.microsoft.com/office/drawing/2014/main" id="{E1ED258C-E55F-73A3-A27B-2D92149EAA6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2988">
              <a:defRPr sz="2400">
                <a:solidFill>
                  <a:schemeClr val="tx1"/>
                </a:solidFill>
                <a:latin typeface="Times" pitchFamily="2" charset="0"/>
                <a:ea typeface="ＭＳ Ｐゴシック" panose="020B0600070205080204" pitchFamily="34" charset="-128"/>
              </a:defRPr>
            </a:lvl1pPr>
            <a:lvl2pPr marL="742950" indent="-285750" defTabSz="1042988">
              <a:defRPr sz="2400">
                <a:solidFill>
                  <a:schemeClr val="tx1"/>
                </a:solidFill>
                <a:latin typeface="Times" pitchFamily="2" charset="0"/>
                <a:ea typeface="ＭＳ Ｐゴシック" panose="020B0600070205080204" pitchFamily="34" charset="-128"/>
              </a:defRPr>
            </a:lvl2pPr>
            <a:lvl3pPr marL="1143000" indent="-228600" defTabSz="1042988">
              <a:defRPr sz="2400">
                <a:solidFill>
                  <a:schemeClr val="tx1"/>
                </a:solidFill>
                <a:latin typeface="Times" pitchFamily="2" charset="0"/>
                <a:ea typeface="ＭＳ Ｐゴシック" panose="020B0600070205080204" pitchFamily="34" charset="-128"/>
              </a:defRPr>
            </a:lvl3pPr>
            <a:lvl4pPr marL="1600200" indent="-228600" defTabSz="1042988">
              <a:defRPr sz="2400">
                <a:solidFill>
                  <a:schemeClr val="tx1"/>
                </a:solidFill>
                <a:latin typeface="Times" pitchFamily="2" charset="0"/>
                <a:ea typeface="ＭＳ Ｐゴシック" panose="020B0600070205080204" pitchFamily="34" charset="-128"/>
              </a:defRPr>
            </a:lvl4pPr>
            <a:lvl5pPr marL="2057400" indent="-228600" defTabSz="1042988">
              <a:defRPr sz="2400">
                <a:solidFill>
                  <a:schemeClr val="tx1"/>
                </a:solidFill>
                <a:latin typeface="Times" pitchFamily="2" charset="0"/>
                <a:ea typeface="ＭＳ Ｐゴシック" panose="020B0600070205080204" pitchFamily="34" charset="-128"/>
              </a:defRPr>
            </a:lvl5pPr>
            <a:lvl6pPr marL="2514600" indent="-228600" defTabSz="1042988"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defTabSz="1042988"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defTabSz="1042988"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defTabSz="1042988"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marL="0" marR="0" lvl="0" indent="0" algn="r" defTabSz="1042988" rtl="0" eaLnBrk="1" fontAlgn="base" latinLnBrk="0" hangingPunct="1">
              <a:lnSpc>
                <a:spcPct val="100000"/>
              </a:lnSpc>
              <a:spcBef>
                <a:spcPct val="0"/>
              </a:spcBef>
              <a:spcAft>
                <a:spcPct val="0"/>
              </a:spcAft>
              <a:buClrTx/>
              <a:buSzTx/>
              <a:buFontTx/>
              <a:buNone/>
              <a:tabLst/>
              <a:defRPr/>
            </a:pPr>
            <a:fld id="{90D35E86-3129-5148-B1BA-7D30124661F0}" type="slidenum">
              <a:rPr kumimoji="0" lang="en-GB" altLang="en-US" sz="1200" b="0" i="0" u="none" strike="noStrike" kern="1200" cap="none" spc="0" normalizeH="0" baseline="0" noProof="0" smtClean="0">
                <a:ln>
                  <a:noFill/>
                </a:ln>
                <a:solidFill>
                  <a:srgbClr val="000000"/>
                </a:solidFill>
                <a:effectLst/>
                <a:uLnTx/>
                <a:uFillTx/>
                <a:latin typeface="Lato" panose="020F0502020204030203" pitchFamily="34" charset="0"/>
                <a:ea typeface="ＭＳ Ｐゴシック" panose="020B0600070205080204" pitchFamily="34" charset="-128"/>
                <a:cs typeface="+mn-cs"/>
              </a:rPr>
              <a:pPr marL="0" marR="0" lvl="0" indent="0" algn="r" defTabSz="1042988" rtl="0" eaLnBrk="1" fontAlgn="base" latinLnBrk="0" hangingPunct="1">
                <a:lnSpc>
                  <a:spcPct val="100000"/>
                </a:lnSpc>
                <a:spcBef>
                  <a:spcPct val="0"/>
                </a:spcBef>
                <a:spcAft>
                  <a:spcPct val="0"/>
                </a:spcAft>
                <a:buClrTx/>
                <a:buSzTx/>
                <a:buFontTx/>
                <a:buNone/>
                <a:tabLst/>
                <a:defRPr/>
              </a:pPr>
              <a:t>27</a:t>
            </a:fld>
            <a:endParaRPr kumimoji="0" lang="en-GB" altLang="en-US" sz="1200" b="0" i="0" u="none" strike="noStrike" kern="1200" cap="none" spc="0" normalizeH="0" baseline="0" noProof="0">
              <a:ln>
                <a:noFill/>
              </a:ln>
              <a:solidFill>
                <a:srgbClr val="000000"/>
              </a:solidFill>
              <a:effectLst/>
              <a:uLnTx/>
              <a:uFillTx/>
              <a:latin typeface="Lato" panose="020F0502020204030203"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661791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Slide Image Placeholder 1">
            <a:extLst>
              <a:ext uri="{FF2B5EF4-FFF2-40B4-BE49-F238E27FC236}">
                <a16:creationId xmlns:a16="http://schemas.microsoft.com/office/drawing/2014/main" id="{30635D90-687B-795B-C606-766F5CA2873C}"/>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4370" name="Notes Placeholder 2">
            <a:extLst>
              <a:ext uri="{FF2B5EF4-FFF2-40B4-BE49-F238E27FC236}">
                <a16:creationId xmlns:a16="http://schemas.microsoft.com/office/drawing/2014/main" id="{463A034A-B1F9-B78D-D5EA-25F557338A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314371" name="Slide Number Placeholder 3">
            <a:extLst>
              <a:ext uri="{FF2B5EF4-FFF2-40B4-BE49-F238E27FC236}">
                <a16:creationId xmlns:a16="http://schemas.microsoft.com/office/drawing/2014/main" id="{292C9144-BFA0-DCC2-7639-CFA43786B8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0667041-47A8-D34D-9608-3DBEDDEE14B9}"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019452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www.nice.org.uk/guidance/ng197/chapter/Context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6619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DD4D23-C98A-435E-AE88-9061F8349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8978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the benefits of shared decision making are increasingly being recognised it is not yet routinely practised. National surveys have shown that many people want to be more involved in decisions about their care (44% of inpatients and over 30% of primary care patients).</a:t>
            </a:r>
          </a:p>
          <a:p>
            <a:endParaRPr lang="en-GB" dirty="0"/>
          </a:p>
        </p:txBody>
      </p:sp>
      <p:sp>
        <p:nvSpPr>
          <p:cNvPr id="4" name="Slide Number Placeholder 3"/>
          <p:cNvSpPr>
            <a:spLocks noGrp="1"/>
          </p:cNvSpPr>
          <p:nvPr>
            <p:ph type="sldNum" sz="quarter" idx="5"/>
          </p:nvPr>
        </p:nvSpPr>
        <p:spPr/>
        <p:txBody>
          <a:bodyPr/>
          <a:lstStyle/>
          <a:p>
            <a:fld id="{3D92B9AF-1FF3-B64A-A57E-17202D6D58C9}" type="slidenum">
              <a:rPr lang="en-US" smtClean="0"/>
              <a:t>34</a:t>
            </a:fld>
            <a:endParaRPr lang="en-US" dirty="0"/>
          </a:p>
        </p:txBody>
      </p:sp>
    </p:spTree>
    <p:extLst>
      <p:ext uri="{BB962C8B-B14F-4D97-AF65-F5344CB8AC3E}">
        <p14:creationId xmlns:p14="http://schemas.microsoft.com/office/powerpoint/2010/main" val="1675259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Nadine Montgomery and her son Sam</a:t>
            </a:r>
          </a:p>
          <a:p>
            <a:endParaRPr lang="en-GB" dirty="0"/>
          </a:p>
        </p:txBody>
      </p:sp>
      <p:sp>
        <p:nvSpPr>
          <p:cNvPr id="4" name="Slide Number Placeholder 3"/>
          <p:cNvSpPr>
            <a:spLocks noGrp="1"/>
          </p:cNvSpPr>
          <p:nvPr>
            <p:ph type="sldNum" sz="quarter" idx="5"/>
          </p:nvPr>
        </p:nvSpPr>
        <p:spPr/>
        <p:txBody>
          <a:bodyPr/>
          <a:lstStyle/>
          <a:p>
            <a:fld id="{3D92B9AF-1FF3-B64A-A57E-17202D6D58C9}" type="slidenum">
              <a:rPr lang="en-US" smtClean="0"/>
              <a:t>35</a:t>
            </a:fld>
            <a:endParaRPr lang="en-US"/>
          </a:p>
        </p:txBody>
      </p:sp>
    </p:spTree>
    <p:extLst>
      <p:ext uri="{BB962C8B-B14F-4D97-AF65-F5344CB8AC3E}">
        <p14:creationId xmlns:p14="http://schemas.microsoft.com/office/powerpoint/2010/main" val="1992706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Full title of guideline: </a:t>
            </a:r>
          </a:p>
          <a:p>
            <a:r>
              <a:rPr lang="en-GB" dirty="0"/>
              <a:t>Shared decision making NICE guideline [</a:t>
            </a:r>
            <a:r>
              <a:rPr lang="en-GB"/>
              <a:t>NG197] Published</a:t>
            </a:r>
            <a:r>
              <a:rPr lang="en-GB" dirty="0"/>
              <a:t>: 17 June 2021</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Available from www.nice.org.uk/guidance/ng197</a:t>
            </a:r>
          </a:p>
          <a:p>
            <a:endParaRPr lang="en-GB" dirty="0"/>
          </a:p>
        </p:txBody>
      </p:sp>
      <p:sp>
        <p:nvSpPr>
          <p:cNvPr id="4" name="Slide Number Placeholder 3"/>
          <p:cNvSpPr>
            <a:spLocks noGrp="1"/>
          </p:cNvSpPr>
          <p:nvPr>
            <p:ph type="sldNum" sz="quarter" idx="5"/>
          </p:nvPr>
        </p:nvSpPr>
        <p:spPr/>
        <p:txBody>
          <a:bodyPr/>
          <a:lstStyle/>
          <a:p>
            <a:fld id="{3D92B9AF-1FF3-B64A-A57E-17202D6D58C9}" type="slidenum">
              <a:rPr lang="en-US" smtClean="0"/>
              <a:t>38</a:t>
            </a:fld>
            <a:endParaRPr lang="en-US" dirty="0"/>
          </a:p>
        </p:txBody>
      </p:sp>
    </p:spTree>
    <p:extLst>
      <p:ext uri="{BB962C8B-B14F-4D97-AF65-F5344CB8AC3E}">
        <p14:creationId xmlns:p14="http://schemas.microsoft.com/office/powerpoint/2010/main" val="1411712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2B9AF-1FF3-B64A-A57E-17202D6D58C9}" type="slidenum">
              <a:rPr lang="en-US" smtClean="0"/>
              <a:t>40</a:t>
            </a:fld>
            <a:endParaRPr lang="en-US" dirty="0"/>
          </a:p>
        </p:txBody>
      </p:sp>
    </p:spTree>
    <p:extLst>
      <p:ext uri="{BB962C8B-B14F-4D97-AF65-F5344CB8AC3E}">
        <p14:creationId xmlns:p14="http://schemas.microsoft.com/office/powerpoint/2010/main" val="2139555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Permission to use this figure has been granted by Professor Adrian Edwards, one of the authors of the paper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https://www.nice.org.uk/guidance/ng197/chapter/Recommendations#terms-used-in-this-guideline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9456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https://www.nice.org.uk/guidance/ng197/chapter/Recommendations#terms-used-in-this-guideline</a:t>
            </a:r>
          </a:p>
          <a:p>
            <a:endParaRPr lang="en-GB" dirty="0"/>
          </a:p>
          <a:p>
            <a:r>
              <a:rPr lang="en-GB" dirty="0"/>
              <a:t>Chunk and check</a:t>
            </a:r>
          </a:p>
          <a:p>
            <a:r>
              <a:rPr lang="en-GB" dirty="0"/>
              <a:t>A technique to break down information into smaller, more manageable chunks rather than providing it all at once. In between each 'chunk', methods such as teach back are used to check for understanding before moving on.</a:t>
            </a:r>
          </a:p>
          <a:p>
            <a:r>
              <a:rPr lang="en-GB" dirty="0"/>
              <a:t>Teach back</a:t>
            </a:r>
          </a:p>
          <a:p>
            <a:r>
              <a:rPr lang="en-GB" dirty="0"/>
              <a:t>The teach back method is a useful way to confirm that the information provided is being understood by getting people to 'teach back' what has been discussed and what instruction has been given. This is more than saying 'do you understand?' and is a check of how well things have been explained and understood.</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6519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B31A93-A66E-4F3E-99BE-981F94D3DBD1}" type="slidenum">
              <a:rPr lang="en-GB" smtClean="0"/>
              <a:t>14</a:t>
            </a:fld>
            <a:endParaRPr lang="en-GB"/>
          </a:p>
        </p:txBody>
      </p:sp>
    </p:spTree>
    <p:extLst>
      <p:ext uri="{BB962C8B-B14F-4D97-AF65-F5344CB8AC3E}">
        <p14:creationId xmlns:p14="http://schemas.microsoft.com/office/powerpoint/2010/main" val="2687910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4409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1.4.1 Discuss risks, benefits and consequences in the context of each person’s life and what matters to them. Be aware that risk communication can often be supported by using good-quality patient decision aids or graphical presentations such as pictographs (see recommendations 1.3.1 to 1.3.3).</a:t>
            </a:r>
          </a:p>
          <a:p>
            <a:r>
              <a:rPr lang="en-GB" dirty="0"/>
              <a:t>1.4.2 Personalise information on risks, benefits and consequences as much as possible. Make it clear to people how the information you are providing applies to them personally and how much uncertainty is associated with it. For more on dealing with uncertainty, see the General Medical Council’s guidance on decision making and consent.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6372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1.4.5 Think about using a mixture of numbers and pictures, for example numerical rates along with pictograms or icon arrays, to allow people to see both positive and negative framing (see recommendation 1.4.11) at the same time.</a:t>
            </a:r>
          </a:p>
          <a:p>
            <a:r>
              <a:rPr lang="en-GB" dirty="0"/>
              <a:t>1.4.6 Use numerical data to describe risks if available. Be aware that different people interpret terms such as 'risk', 'rare', 'unusual' and 'common' in different ways.</a:t>
            </a:r>
          </a:p>
          <a:p>
            <a:r>
              <a:rPr lang="en-GB" dirty="0"/>
              <a:t>1.4.7 Use absolute risk rather than relative risk. For example, the risk of an event increases from 1 in 1,000 to 2 in 1,000, rather than the risk of the event doubles.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2607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1.4.8 Use natural frequencies (for example, 10 in 100) rather than percentages (10%).</a:t>
            </a:r>
          </a:p>
          <a:p>
            <a:r>
              <a:rPr lang="en-GB" dirty="0"/>
              <a:t>1.4.9 Be consistent when using data. For example, use the same denominator when comparing risk: 7 in 100 for one risk and 20 in 100 for another, rather than 1 in 14 and 1 in 5.</a:t>
            </a:r>
          </a:p>
          <a:p>
            <a:r>
              <a:rPr lang="en-GB" dirty="0"/>
              <a:t>1.4.10 Present a risk over a defined period of time (months or years) if relevant. For example, if 100 people are treated for 1 year, 10 will experience a given side effect.</a:t>
            </a:r>
          </a:p>
          <a:p>
            <a:r>
              <a:rPr lang="en-GB" dirty="0"/>
              <a:t>1.4.11 Use both positive and negative framing. For example, treatment will be successful for 97 out of 100 people and it will be unsuccessful for 3 out of 100 people.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878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To support implementation of the NICE guideline on shared decision making, Keele University and NICE have worked in partnership to develop an online learning package. This is suitable for all healthcare professionals and aims to equip people with the skills and knowledge they need to have good-quality shared decision-making conversations with the people they are caring for. The learning package is free to access and users can do so by completing the registration form. It is made up of 6 modules:</a:t>
            </a:r>
          </a:p>
          <a:p>
            <a:endParaRPr lang="en-GB" dirty="0"/>
          </a:p>
          <a:p>
            <a:r>
              <a:rPr lang="en-GB" dirty="0"/>
              <a:t>Orientation and background</a:t>
            </a:r>
          </a:p>
          <a:p>
            <a:r>
              <a:rPr lang="en-GB" dirty="0"/>
              <a:t>Cognitive psychology: the science of how we all make decisions</a:t>
            </a:r>
          </a:p>
          <a:p>
            <a:r>
              <a:rPr lang="en-GB" dirty="0"/>
              <a:t>Evidence-based medicine</a:t>
            </a:r>
          </a:p>
          <a:p>
            <a:r>
              <a:rPr lang="en-GB" dirty="0"/>
              <a:t>Probability and uncertainty</a:t>
            </a:r>
          </a:p>
          <a:p>
            <a:r>
              <a:rPr lang="en-GB" dirty="0"/>
              <a:t>Consultation skills</a:t>
            </a:r>
          </a:p>
          <a:p>
            <a:r>
              <a:rPr lang="en-GB" dirty="0"/>
              <a:t>Knowledge: getting and staying up to date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43051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Slide Image Placeholder 1">
            <a:extLst>
              <a:ext uri="{FF2B5EF4-FFF2-40B4-BE49-F238E27FC236}">
                <a16:creationId xmlns:a16="http://schemas.microsoft.com/office/drawing/2014/main" id="{75FC4C8F-CFAA-CF4B-9CA6-CC23243087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9314" name="Notes Placeholder 2">
            <a:extLst>
              <a:ext uri="{FF2B5EF4-FFF2-40B4-BE49-F238E27FC236}">
                <a16:creationId xmlns:a16="http://schemas.microsoft.com/office/drawing/2014/main" id="{DCC9ADB6-D975-6E43-BCDB-3F295B7E8C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269315" name="Slide Number Placeholder 3">
            <a:extLst>
              <a:ext uri="{FF2B5EF4-FFF2-40B4-BE49-F238E27FC236}">
                <a16:creationId xmlns:a16="http://schemas.microsoft.com/office/drawing/2014/main" id="{CFCA3FCC-0D31-5044-BA49-CA3209AFD0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B5EEB53D-3E4C-874F-9E13-36315FC9BECD}" type="slidenum">
              <a:rPr lang="en-GB" altLang="en-US" sz="1200" smtClean="0">
                <a:latin typeface="Arial" panose="020B0604020202020204" pitchFamily="34" charset="0"/>
              </a:rPr>
              <a:pPr/>
              <a:t>56</a:t>
            </a:fld>
            <a:endParaRPr lang="en-GB" altLang="en-US" sz="1200">
              <a:latin typeface="Arial" panose="020B0604020202020204" pitchFamily="34" charset="0"/>
            </a:endParaRPr>
          </a:p>
        </p:txBody>
      </p:sp>
    </p:spTree>
    <p:extLst>
      <p:ext uri="{BB962C8B-B14F-4D97-AF65-F5344CB8AC3E}">
        <p14:creationId xmlns:p14="http://schemas.microsoft.com/office/powerpoint/2010/main" val="683097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5" name="Rectangle 2">
            <a:extLst>
              <a:ext uri="{FF2B5EF4-FFF2-40B4-BE49-F238E27FC236}">
                <a16:creationId xmlns:a16="http://schemas.microsoft.com/office/drawing/2014/main" id="{8D03E623-F18E-1345-8565-FEBE7D9C4B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626" name="Rectangle 3">
            <a:extLst>
              <a:ext uri="{FF2B5EF4-FFF2-40B4-BE49-F238E27FC236}">
                <a16:creationId xmlns:a16="http://schemas.microsoft.com/office/drawing/2014/main" id="{B8CD3019-00D3-7646-A510-78E388879AE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B31A93-A66E-4F3E-99BE-981F94D3DBD1}" type="slidenum">
              <a:rPr lang="en-GB" smtClean="0"/>
              <a:t>16</a:t>
            </a:fld>
            <a:endParaRPr lang="en-GB"/>
          </a:p>
        </p:txBody>
      </p:sp>
    </p:spTree>
    <p:extLst>
      <p:ext uri="{BB962C8B-B14F-4D97-AF65-F5344CB8AC3E}">
        <p14:creationId xmlns:p14="http://schemas.microsoft.com/office/powerpoint/2010/main" val="4169222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https://academic.oup.com/fampra/article/30/6/712/526669</a:t>
            </a:r>
            <a:endParaRPr lang="en-GB" dirty="0"/>
          </a:p>
          <a:p>
            <a:endParaRPr lang="en-GB" dirty="0"/>
          </a:p>
          <a:p>
            <a:r>
              <a:rPr lang="en-GB" dirty="0"/>
              <a:t>Solicitations in GP, nurse and pharmacist prescriber consultations: an observational study</a:t>
            </a:r>
          </a:p>
          <a:p>
            <a:endParaRPr lang="en-GB" dirty="0"/>
          </a:p>
        </p:txBody>
      </p:sp>
      <p:sp>
        <p:nvSpPr>
          <p:cNvPr id="4" name="Slide Number Placeholder 3"/>
          <p:cNvSpPr>
            <a:spLocks noGrp="1"/>
          </p:cNvSpPr>
          <p:nvPr>
            <p:ph type="sldNum" sz="quarter" idx="10"/>
          </p:nvPr>
        </p:nvSpPr>
        <p:spPr/>
        <p:txBody>
          <a:bodyPr/>
          <a:lstStyle/>
          <a:p>
            <a:fld id="{33C55CAA-7702-4E80-8480-37DAA44C9E53}" type="slidenum">
              <a:rPr lang="en-GB" smtClean="0"/>
              <a:t>18</a:t>
            </a:fld>
            <a:endParaRPr lang="en-GB"/>
          </a:p>
        </p:txBody>
      </p:sp>
    </p:spTree>
    <p:extLst>
      <p:ext uri="{BB962C8B-B14F-4D97-AF65-F5344CB8AC3E}">
        <p14:creationId xmlns:p14="http://schemas.microsoft.com/office/powerpoint/2010/main" val="154919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93679D77-8564-A145-BE23-96F6FD8B1D22}"/>
              </a:ext>
            </a:extLst>
          </p:cNvPr>
          <p:cNvSpPr>
            <a:spLocks noGrp="1" noRot="1" noChangeAspect="1" noChangeArrowheads="1" noTextEdit="1"/>
          </p:cNvSpPr>
          <p:nvPr>
            <p:ph type="sldImg"/>
          </p:nvPr>
        </p:nvSpPr>
        <p:spPr bwMode="auto">
          <a:xfrm>
            <a:off x="381000" y="687388"/>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Rectangle 3">
            <a:extLst>
              <a:ext uri="{FF2B5EF4-FFF2-40B4-BE49-F238E27FC236}">
                <a16:creationId xmlns:a16="http://schemas.microsoft.com/office/drawing/2014/main" id="{65725D42-FCB6-C146-A6CB-0B0C280E34A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a:t>
            </a:r>
            <a:r>
              <a:rPr lang="en-US" altLang="en-US">
                <a:latin typeface="Times New Roman" panose="02020603050405020304" pitchFamily="18" charset="0"/>
                <a:ea typeface="ＭＳ Ｐゴシック" panose="020B0600070205080204" pitchFamily="34" charset="-128"/>
              </a:rPr>
              <a:t>Evidence based medicine is the conscientious, explicit, and judicious use of current best evidence in making decisions about the care of individual patients. </a:t>
            </a:r>
          </a:p>
          <a:p>
            <a:pPr eaLnBrk="1" hangingPunct="1">
              <a:spcBef>
                <a:spcPct val="0"/>
              </a:spcBef>
            </a:pPr>
            <a:endParaRPr lang="en-US" altLang="en-US">
              <a:latin typeface="Times New Roman" panose="02020603050405020304" pitchFamily="18" charset="0"/>
              <a:ea typeface="ＭＳ Ｐゴシック" panose="020B0600070205080204" pitchFamily="34" charset="-128"/>
            </a:endParaRPr>
          </a:p>
          <a:p>
            <a:pPr eaLnBrk="1" hangingPunct="1">
              <a:spcBef>
                <a:spcPct val="0"/>
              </a:spcBef>
            </a:pPr>
            <a:r>
              <a:rPr lang="en-US" altLang="en-US">
                <a:latin typeface="Times New Roman" panose="02020603050405020304" pitchFamily="18" charset="0"/>
                <a:ea typeface="ＭＳ Ｐゴシック" panose="020B0600070205080204" pitchFamily="34" charset="-128"/>
              </a:rPr>
              <a:t>Increased expertise [includes]…  especially more effective and efficient diagnosis and…more thoughtful identification and compassionate use of individual patients' predicaments, rights, and preferences in making clinical decisions” </a:t>
            </a:r>
          </a:p>
          <a:p>
            <a:pPr eaLnBrk="1" hangingPunct="1">
              <a:spcBef>
                <a:spcPct val="0"/>
              </a:spcBef>
            </a:pPr>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401986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A38422E4-90D4-7942-A98B-EFE051E3BD1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Rectangle 3">
            <a:extLst>
              <a:ext uri="{FF2B5EF4-FFF2-40B4-BE49-F238E27FC236}">
                <a16:creationId xmlns:a16="http://schemas.microsoft.com/office/drawing/2014/main" id="{79DA0C28-6132-BD47-9BB1-6756A7538106}"/>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Sackett D et al. Evidence based medicine: what it is and what it isn’t. B</a:t>
            </a:r>
            <a:r>
              <a:rPr lang="en-GB" altLang="en-US">
                <a:solidFill>
                  <a:srgbClr val="E46C0A"/>
                </a:solidFill>
                <a:ea typeface="ＭＳ Ｐゴシック" panose="020B0600070205080204" pitchFamily="34" charset="-128"/>
              </a:rPr>
              <a:t>MJ 1996;312:71–72</a:t>
            </a:r>
          </a:p>
          <a:p>
            <a:endParaRPr lang="en-GB" altLang="en-US">
              <a:solidFill>
                <a:srgbClr val="E46C0A"/>
              </a:solidFill>
              <a:ea typeface="ＭＳ Ｐゴシック" panose="020B0600070205080204" pitchFamily="34" charset="-128"/>
            </a:endParaRPr>
          </a:p>
          <a:p>
            <a:r>
              <a:rPr lang="en-GB" altLang="en-US">
                <a:solidFill>
                  <a:srgbClr val="E46C0A"/>
                </a:solidFill>
                <a:ea typeface="ＭＳ Ｐゴシック" panose="020B0600070205080204" pitchFamily="34" charset="-128"/>
              </a:rPr>
              <a:t>The GMC </a:t>
            </a:r>
            <a:r>
              <a:rPr lang="en-GB" altLang="en-US">
                <a:ea typeface="ＭＳ Ｐゴシック" panose="020B0600070205080204" pitchFamily="34" charset="-128"/>
              </a:rPr>
              <a:t>Consent guidance: Part 1: Principles (2008) states:</a:t>
            </a:r>
          </a:p>
          <a:p>
            <a:r>
              <a:rPr lang="en-GB" altLang="en-US" i="1">
                <a:ea typeface="ＭＳ Ｐゴシック" panose="020B0600070205080204" pitchFamily="34" charset="-128"/>
              </a:rPr>
              <a:t>Whatever the context in which medical decisions are made, you must work in partnership with your patients to ensure good care. In so doing, you must listen to patients and respect their views about their health, discuss with patients what their diagnosis, prognosis, treatment and care involve; share with patients the information they want or need in order to make decisions; maximise patients’ opportunities, and their ability, to make decisions for themselves; respect patients’ decisions. </a:t>
            </a:r>
          </a:p>
          <a:p>
            <a:endParaRPr lang="en-GB" altLang="en-US" i="1">
              <a:ea typeface="ＭＳ Ｐゴシック" panose="020B0600070205080204" pitchFamily="34" charset="-128"/>
            </a:endParaRPr>
          </a:p>
          <a:p>
            <a:r>
              <a:rPr lang="en-GB" altLang="en-US" i="1">
                <a:ea typeface="ＭＳ Ｐゴシック" panose="020B0600070205080204" pitchFamily="34" charset="-128"/>
              </a:rPr>
              <a:t>http://www.gmc-uk.org/guidance/ethical_guidance/consent_guidance_part1_principles.asp</a:t>
            </a:r>
          </a:p>
        </p:txBody>
      </p:sp>
    </p:spTree>
    <p:extLst>
      <p:ext uri="{BB962C8B-B14F-4D97-AF65-F5344CB8AC3E}">
        <p14:creationId xmlns:p14="http://schemas.microsoft.com/office/powerpoint/2010/main" val="391632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a:extLst>
              <a:ext uri="{FF2B5EF4-FFF2-40B4-BE49-F238E27FC236}">
                <a16:creationId xmlns:a16="http://schemas.microsoft.com/office/drawing/2014/main" id="{874EF3D2-CD81-A28B-B033-15D6EB0E96F8}"/>
              </a:ext>
            </a:extLst>
          </p:cNvPr>
          <p:cNvSpPr>
            <a:spLocks noGrp="1" noRot="1" noChangeAspect="1" noChangeArrowheads="1" noTextEdit="1"/>
          </p:cNvSpPr>
          <p:nvPr>
            <p:ph type="sldImg"/>
          </p:nvPr>
        </p:nvSpPr>
        <p:spPr bwMode="auto">
          <a:xfrm>
            <a:off x="114300" y="746125"/>
            <a:ext cx="6629400" cy="3730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62" name="Notes Placeholder 2">
            <a:extLst>
              <a:ext uri="{FF2B5EF4-FFF2-40B4-BE49-F238E27FC236}">
                <a16:creationId xmlns:a16="http://schemas.microsoft.com/office/drawing/2014/main" id="{16475357-F4B3-6529-DEFC-0A890F90163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a typeface="ＭＳ Ｐゴシック" panose="020B0600070205080204" pitchFamily="34" charset="-128"/>
              </a:rPr>
              <a:t>360 members of the general public in north-west London</a:t>
            </a:r>
          </a:p>
          <a:p>
            <a:r>
              <a:rPr lang="en-GB" altLang="en-US">
                <a:ea typeface="ＭＳ Ｐゴシック" panose="020B0600070205080204" pitchFamily="34" charset="-128"/>
              </a:rPr>
              <a:t>Median increase in lifespan required was 6 months (IQR 1 to   36 months)</a:t>
            </a:r>
          </a:p>
          <a:p>
            <a:r>
              <a:rPr lang="en-GB" altLang="en-US">
                <a:ea typeface="ＭＳ Ｐゴシック" panose="020B0600070205080204" pitchFamily="34" charset="-128"/>
              </a:rPr>
              <a:t>34% people would take the medicine if it would increase their lifespan by &lt;1 month</a:t>
            </a:r>
          </a:p>
          <a:p>
            <a:r>
              <a:rPr lang="en-GB" altLang="en-US">
                <a:ea typeface="ＭＳ Ｐゴシック" panose="020B0600070205080204" pitchFamily="34" charset="-128"/>
              </a:rPr>
              <a:t>12% would take it only if it would increase their lifespan by    10 years or more</a:t>
            </a:r>
          </a:p>
          <a:p>
            <a:r>
              <a:rPr lang="en-GB" altLang="en-US">
                <a:ea typeface="ＭＳ Ｐゴシック" panose="020B0600070205080204" pitchFamily="34" charset="-128"/>
              </a:rPr>
              <a:t>The authors calculate that 99% of the population would gain &lt;2 years extra lifespan by lifelong statin prophylaxis</a:t>
            </a:r>
          </a:p>
          <a:p>
            <a:endParaRPr lang="en-GB" altLang="en-US">
              <a:ea typeface="ＭＳ Ｐゴシック" panose="020B0600070205080204" pitchFamily="34" charset="-128"/>
            </a:endParaRPr>
          </a:p>
        </p:txBody>
      </p:sp>
      <p:sp>
        <p:nvSpPr>
          <p:cNvPr id="296963" name="Slide Number Placeholder 3">
            <a:extLst>
              <a:ext uri="{FF2B5EF4-FFF2-40B4-BE49-F238E27FC236}">
                <a16:creationId xmlns:a16="http://schemas.microsoft.com/office/drawing/2014/main" id="{DA036C47-C25E-A508-083E-750A619654A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742950" indent="-285750">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eaLnBrk="1" hangingPunct="1"/>
            <a:fld id="{F18D3736-30D1-F744-AFFE-989E4CD43AF3}" type="slidenum">
              <a:rPr lang="en-GB" altLang="en-US" sz="1200" smtClean="0">
                <a:solidFill>
                  <a:srgbClr val="000000"/>
                </a:solidFill>
                <a:latin typeface="Arial" panose="020B0604020202020204" pitchFamily="34" charset="0"/>
              </a:rPr>
              <a:pPr eaLnBrk="1" hangingPunct="1"/>
              <a:t>23</a:t>
            </a:fld>
            <a:endParaRPr lang="en-GB" alt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1730451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2B9AF-1FF3-B64A-A57E-17202D6D58C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9383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12% is 1 in 8 people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9BB253-DF53-4740-B7D7-9B82F5DA74B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3628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pPr>
              <a:defRPr/>
            </a:pPr>
            <a:fld id="{7E3C3323-F42F-3146-A627-88699A64F3EC}"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C92C8542-017B-F04C-BD7E-42404CB24FBB}" type="slidenum">
              <a:rPr lang="en-GB" altLang="en-US" smtClean="0"/>
              <a:pPr/>
              <a:t>‹#›</a:t>
            </a:fld>
            <a:endParaRPr lang="en-GB" altLang="en-US"/>
          </a:p>
        </p:txBody>
      </p:sp>
    </p:spTree>
    <p:extLst>
      <p:ext uri="{BB962C8B-B14F-4D97-AF65-F5344CB8AC3E}">
        <p14:creationId xmlns:p14="http://schemas.microsoft.com/office/powerpoint/2010/main" val="1526804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FFA7F581-9402-EB4E-93C0-43F4BECD4E24}"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25D9A291-94AF-9949-9C48-B13E02331BC6}" type="slidenum">
              <a:rPr lang="en-GB" altLang="en-US" smtClean="0"/>
              <a:pPr/>
              <a:t>‹#›</a:t>
            </a:fld>
            <a:endParaRPr lang="en-GB" altLang="en-US"/>
          </a:p>
        </p:txBody>
      </p:sp>
    </p:spTree>
    <p:extLst>
      <p:ext uri="{BB962C8B-B14F-4D97-AF65-F5344CB8AC3E}">
        <p14:creationId xmlns:p14="http://schemas.microsoft.com/office/powerpoint/2010/main" val="3349185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382ED3E4-1603-1E4E-A1C8-5437CAEFD0D0}"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5F2363C9-A0F0-074C-A2EF-D5B03F4A91AC}" type="slidenum">
              <a:rPr lang="en-GB" altLang="en-US" smtClean="0"/>
              <a:pPr/>
              <a:t>‹#›</a:t>
            </a:fld>
            <a:endParaRPr lang="en-GB" altLang="en-US"/>
          </a:p>
        </p:txBody>
      </p:sp>
    </p:spTree>
    <p:extLst>
      <p:ext uri="{BB962C8B-B14F-4D97-AF65-F5344CB8AC3E}">
        <p14:creationId xmlns:p14="http://schemas.microsoft.com/office/powerpoint/2010/main" val="2858947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59999" y="350522"/>
            <a:ext cx="114732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000"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178000"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11178000"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54232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s Image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 uri="{C183D7F6-B498-43B3-948B-1728B52AA6E4}">
                <adec:decorative xmlns:adec="http://schemas.microsoft.com/office/drawing/2017/decorative" val="1"/>
              </a:ext>
            </a:extLst>
          </p:cNvPr>
          <p:cNvSpPr/>
          <p:nvPr userDrawn="1"/>
        </p:nvSpPr>
        <p:spPr>
          <a:xfrm>
            <a:off x="360001" y="367937"/>
            <a:ext cx="11472001" cy="6122126"/>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6624432" cy="1276350"/>
          </a:xfrm>
          <a:prstGeom prst="rect">
            <a:avLst/>
          </a:prstGeom>
        </p:spPr>
        <p:txBody>
          <a:bodyPr anchor="t" anchorCtr="0">
            <a:normAutofit/>
          </a:bodyPr>
          <a:lstStyle>
            <a:lvl1pPr algn="l">
              <a:defRPr sz="3000">
                <a:solidFill>
                  <a:srgbClr val="222222"/>
                </a:solidFill>
              </a:defRPr>
            </a:lvl1pPr>
          </a:lstStyle>
          <a:p>
            <a:r>
              <a:rPr lang="en-US" dirty="0"/>
              <a:t>This is a sample page layout</a:t>
            </a:r>
            <a:br>
              <a:rPr lang="en-US" dirty="0"/>
            </a:br>
            <a:endParaRPr lang="en-US" dirty="0"/>
          </a:p>
        </p:txBody>
      </p:sp>
      <p:sp>
        <p:nvSpPr>
          <p:cNvPr id="5" name="Subtitle 1">
            <a:extLst>
              <a:ext uri="{FF2B5EF4-FFF2-40B4-BE49-F238E27FC236}">
                <a16:creationId xmlns:a16="http://schemas.microsoft.com/office/drawing/2014/main" id="{AF89FD6B-3774-0946-9EF6-17EFA435C986}"/>
              </a:ext>
            </a:extLst>
          </p:cNvPr>
          <p:cNvSpPr>
            <a:spLocks noGrp="1"/>
          </p:cNvSpPr>
          <p:nvPr>
            <p:ph type="body" sz="quarter" idx="12" hasCustomPrompt="1"/>
          </p:nvPr>
        </p:nvSpPr>
        <p:spPr>
          <a:xfrm>
            <a:off x="496889" y="1775006"/>
            <a:ext cx="6623929" cy="765175"/>
          </a:xfrm>
        </p:spPr>
        <p:txBody>
          <a:bodyPr/>
          <a:lstStyle>
            <a:lvl1pPr>
              <a:defRPr/>
            </a:lvl1pPr>
          </a:lstStyle>
          <a:p>
            <a:pPr lvl="0"/>
            <a:r>
              <a:rPr lang="en-GB" dirty="0">
                <a:solidFill>
                  <a:srgbClr val="222222"/>
                </a:solidFill>
                <a:latin typeface="Lato" panose="020F0502020204030203" pitchFamily="34" charset="77"/>
              </a:rPr>
              <a:t>Subtitle here please</a:t>
            </a:r>
            <a:endParaRPr lang="en-US" dirty="0"/>
          </a:p>
        </p:txBody>
      </p:sp>
      <p:sp>
        <p:nvSpPr>
          <p:cNvPr id="3" name="Text placeholder">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5" y="2551323"/>
            <a:ext cx="6624433" cy="3288922"/>
          </a:xfrm>
          <a:prstGeom prst="rect">
            <a:avLst/>
          </a:prstGeom>
        </p:spPr>
        <p:txBody>
          <a:bodyPr>
            <a:normAutofit/>
          </a:bodyPr>
          <a:lstStyle>
            <a:lvl1pPr marL="285750" indent="-285750" algn="l">
              <a:spcBef>
                <a:spcPts val="150"/>
              </a:spcBef>
              <a:buFont typeface="Arial" panose="020B0604020202020204" pitchFamily="34" charset="0"/>
              <a:buChar char="•"/>
              <a:defRPr sz="1350">
                <a:solidFill>
                  <a:srgbClr val="22222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7339295" y="538934"/>
            <a:ext cx="4274227" cy="2718617"/>
          </a:xfrm>
        </p:spPr>
        <p:txBody>
          <a:bodyPr/>
          <a:lstStyle/>
          <a:p>
            <a:endParaRPr lang="en-GB" dirty="0"/>
          </a:p>
        </p:txBody>
      </p:sp>
      <p:sp>
        <p:nvSpPr>
          <p:cNvPr id="12" name="Picture Placeholder 11">
            <a:extLst>
              <a:ext uri="{FF2B5EF4-FFF2-40B4-BE49-F238E27FC236}">
                <a16:creationId xmlns:a16="http://schemas.microsoft.com/office/drawing/2014/main" id="{846BE371-9E73-7148-BCCF-AB4D82E0951A}"/>
              </a:ext>
              <a:ext uri="{C183D7F6-B498-43B3-948B-1728B52AA6E4}">
                <adec:decorative xmlns:adec="http://schemas.microsoft.com/office/drawing/2017/decorative" val="1"/>
              </a:ext>
            </a:extLst>
          </p:cNvPr>
          <p:cNvSpPr>
            <a:spLocks noGrp="1"/>
          </p:cNvSpPr>
          <p:nvPr>
            <p:ph type="pic" sz="quarter" idx="11"/>
          </p:nvPr>
        </p:nvSpPr>
        <p:spPr>
          <a:xfrm>
            <a:off x="7339295" y="3514500"/>
            <a:ext cx="4274227" cy="2718617"/>
          </a:xfrm>
        </p:spPr>
        <p:txBody>
          <a:bodyPr/>
          <a:lstStyle/>
          <a:p>
            <a:endParaRPr lang="en-GB" dirty="0"/>
          </a:p>
        </p:txBody>
      </p:sp>
    </p:spTree>
    <p:extLst>
      <p:ext uri="{BB962C8B-B14F-4D97-AF65-F5344CB8AC3E}">
        <p14:creationId xmlns:p14="http://schemas.microsoft.com/office/powerpoint/2010/main" val="3106119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ag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1"/>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Picture Placeholder 6">
            <a:extLst>
              <a:ext uri="{FF2B5EF4-FFF2-40B4-BE49-F238E27FC236}">
                <a16:creationId xmlns:a16="http://schemas.microsoft.com/office/drawing/2014/main" id="{5A745B0D-4DF8-489F-9CBF-BF3DE4027BB7}"/>
              </a:ext>
            </a:extLst>
          </p:cNvPr>
          <p:cNvSpPr>
            <a:spLocks noGrp="1"/>
          </p:cNvSpPr>
          <p:nvPr>
            <p:ph type="pic" sz="quarter" idx="14"/>
          </p:nvPr>
        </p:nvSpPr>
        <p:spPr>
          <a:xfrm>
            <a:off x="496385" y="1638302"/>
            <a:ext cx="11076491" cy="4252913"/>
          </a:xfrm>
        </p:spPr>
        <p:txBody>
          <a:bodyPr/>
          <a:lstStyle/>
          <a:p>
            <a:endParaRPr lang="en-GB"/>
          </a:p>
        </p:txBody>
      </p:sp>
    </p:spTree>
    <p:extLst>
      <p:ext uri="{BB962C8B-B14F-4D97-AF65-F5344CB8AC3E}">
        <p14:creationId xmlns:p14="http://schemas.microsoft.com/office/powerpoint/2010/main" val="22939446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lour - Cover Slide 2">
    <p:bg>
      <p:bgPr>
        <a:solidFill>
          <a:srgbClr val="253244"/>
        </a:solidFill>
        <a:effectLst/>
      </p:bgPr>
    </p:bg>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1"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2012697203"/>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lour - Content Slide 2">
    <p:spTree>
      <p:nvGrpSpPr>
        <p:cNvPr id="1" name=""/>
        <p:cNvGrpSpPr/>
        <p:nvPr/>
      </p:nvGrpSpPr>
      <p:grpSpPr>
        <a:xfrm>
          <a:off x="0" y="0"/>
          <a:ext cx="0" cy="0"/>
          <a:chOff x="0" y="0"/>
          <a:chExt cx="0" cy="0"/>
        </a:xfrm>
      </p:grpSpPr>
      <p:pic>
        <p:nvPicPr>
          <p:cNvPr id="6" name="Picture 3" descr="ShieldTint-2_right.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718590936"/>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lour no KD - Content Slide 2">
    <p:spTree>
      <p:nvGrpSpPr>
        <p:cNvPr id="1" name=""/>
        <p:cNvGrpSpPr/>
        <p:nvPr/>
      </p:nvGrpSpPr>
      <p:grpSpPr>
        <a:xfrm>
          <a:off x="0" y="0"/>
          <a:ext cx="0" cy="0"/>
          <a:chOff x="0" y="0"/>
          <a:chExt cx="0" cy="0"/>
        </a:xfrm>
      </p:grpSpPr>
      <p:pic>
        <p:nvPicPr>
          <p:cNvPr id="5" name="Picture 3" descr="ShieldTint-2_right.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905869458"/>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595297-9A50-DDE3-E9D4-6C026393F309}"/>
              </a:ext>
            </a:extLst>
          </p:cNvPr>
          <p:cNvSpPr txBox="1">
            <a:spLocks noChangeArrowheads="1"/>
          </p:cNvSpPr>
          <p:nvPr userDrawn="1"/>
        </p:nvSpPr>
        <p:spPr bwMode="auto">
          <a:xfrm>
            <a:off x="6453188" y="6430963"/>
            <a:ext cx="3136900" cy="153987"/>
          </a:xfrm>
          <a:prstGeom prst="rect">
            <a:avLst/>
          </a:prstGeom>
          <a:noFill/>
          <a:ln>
            <a:noFill/>
          </a:ln>
        </p:spPr>
        <p:txBody>
          <a:bodyPr wrap="none" lIns="0" tIns="0" rIns="0" bIns="0">
            <a:spAutoFit/>
          </a:bodyPr>
          <a:lstStyle>
            <a:lvl1pPr defTabSz="912813">
              <a:defRPr sz="2400">
                <a:solidFill>
                  <a:schemeClr val="tx1"/>
                </a:solidFill>
                <a:latin typeface="Times" pitchFamily="2" charset="0"/>
                <a:ea typeface="ＭＳ Ｐゴシック" panose="020B0600070205080204" pitchFamily="34" charset="-128"/>
              </a:defRPr>
            </a:lvl1pPr>
            <a:lvl2pPr marL="742950" indent="-285750" defTabSz="912813">
              <a:defRPr sz="2400">
                <a:solidFill>
                  <a:schemeClr val="tx1"/>
                </a:solidFill>
                <a:latin typeface="Times" pitchFamily="2" charset="0"/>
                <a:ea typeface="ＭＳ Ｐゴシック" panose="020B0600070205080204" pitchFamily="34" charset="-128"/>
              </a:defRPr>
            </a:lvl2pPr>
            <a:lvl3pPr marL="1143000" indent="-228600" defTabSz="912813">
              <a:defRPr sz="2400">
                <a:solidFill>
                  <a:schemeClr val="tx1"/>
                </a:solidFill>
                <a:latin typeface="Times" pitchFamily="2" charset="0"/>
                <a:ea typeface="ＭＳ Ｐゴシック" panose="020B0600070205080204" pitchFamily="34" charset="-128"/>
              </a:defRPr>
            </a:lvl3pPr>
            <a:lvl4pPr marL="1600200" indent="-228600" defTabSz="912813">
              <a:defRPr sz="2400">
                <a:solidFill>
                  <a:schemeClr val="tx1"/>
                </a:solidFill>
                <a:latin typeface="Times" pitchFamily="2" charset="0"/>
                <a:ea typeface="ＭＳ Ｐゴシック" panose="020B0600070205080204" pitchFamily="34" charset="-128"/>
              </a:defRPr>
            </a:lvl4pPr>
            <a:lvl5pPr marL="2057400" indent="-228600" defTabSz="912813">
              <a:defRPr sz="2400">
                <a:solidFill>
                  <a:schemeClr val="tx1"/>
                </a:solidFill>
                <a:latin typeface="Times" pitchFamily="2"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eaLnBrk="1" hangingPunct="1">
              <a:defRPr/>
            </a:pPr>
            <a:r>
              <a:rPr lang="en-GB" altLang="en-US" sz="1000">
                <a:solidFill>
                  <a:srgbClr val="757474"/>
                </a:solidFill>
                <a:latin typeface="Lato"/>
              </a:rPr>
              <a:t>© NICE 2020. All rights reserved. Subject to notice of rights. </a:t>
            </a:r>
            <a:endParaRPr lang="en-US" altLang="en-US" sz="1000">
              <a:solidFill>
                <a:srgbClr val="757474"/>
              </a:solidFill>
              <a:latin typeface="Lato"/>
            </a:endParaRPr>
          </a:p>
        </p:txBody>
      </p:sp>
      <p:sp>
        <p:nvSpPr>
          <p:cNvPr id="2" name="Title 1"/>
          <p:cNvSpPr>
            <a:spLocks noGrp="1"/>
          </p:cNvSpPr>
          <p:nvPr>
            <p:ph type="title"/>
          </p:nvPr>
        </p:nvSpPr>
        <p:spPr>
          <a:xfrm>
            <a:off x="746303" y="2638716"/>
            <a:ext cx="11110452" cy="547746"/>
          </a:xfrm>
        </p:spPr>
        <p:txBody>
          <a:bodyPr/>
          <a:lstStyle>
            <a:lvl1pPr>
              <a:defRPr sz="2600"/>
            </a:lvl1pPr>
          </a:lstStyle>
          <a:p>
            <a:r>
              <a:rPr lang="en-US"/>
              <a:t>Click to edit Master title style</a:t>
            </a:r>
            <a:endParaRPr lang="en-GB" dirty="0"/>
          </a:p>
        </p:txBody>
      </p:sp>
      <p:sp>
        <p:nvSpPr>
          <p:cNvPr id="4" name="Slide Number Placeholder 5">
            <a:extLst>
              <a:ext uri="{FF2B5EF4-FFF2-40B4-BE49-F238E27FC236}">
                <a16:creationId xmlns:a16="http://schemas.microsoft.com/office/drawing/2014/main" id="{5FCA2A81-FA2D-66D7-209A-3C454AFBE45B}"/>
              </a:ext>
            </a:extLst>
          </p:cNvPr>
          <p:cNvSpPr>
            <a:spLocks noGrp="1"/>
          </p:cNvSpPr>
          <p:nvPr>
            <p:ph type="sldNum" sz="quarter" idx="10"/>
          </p:nvPr>
        </p:nvSpPr>
        <p:spPr>
          <a:xfrm>
            <a:off x="10991850" y="6384925"/>
            <a:ext cx="590550" cy="254000"/>
          </a:xfrm>
        </p:spPr>
        <p:txBody>
          <a:bodyPr anchor="ctr"/>
          <a:lstStyle>
            <a:lvl1pPr algn="ctr" defTabSz="914400" eaLnBrk="0" hangingPunct="0">
              <a:defRPr sz="1000"/>
            </a:lvl1pPr>
          </a:lstStyle>
          <a:p>
            <a:pPr>
              <a:defRPr/>
            </a:pPr>
            <a:fld id="{47EF0359-F822-DE48-81D2-55C8F6CD1782}" type="slidenum">
              <a:rPr lang="en-GB" altLang="en-US"/>
              <a:pPr>
                <a:defRPr/>
              </a:pPr>
              <a:t>‹#›</a:t>
            </a:fld>
            <a:endParaRPr lang="en-GB" altLang="en-US"/>
          </a:p>
        </p:txBody>
      </p:sp>
    </p:spTree>
    <p:extLst>
      <p:ext uri="{BB962C8B-B14F-4D97-AF65-F5344CB8AC3E}">
        <p14:creationId xmlns:p14="http://schemas.microsoft.com/office/powerpoint/2010/main" val="2751043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Slide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A5B340-A139-43F1-8897-F72E32D27686}"/>
              </a:ext>
              <a:ext uri="{C183D7F6-B498-43B3-948B-1728B52AA6E4}">
                <adec:decorative xmlns:adec="http://schemas.microsoft.com/office/drawing/2017/decorative" val="1"/>
              </a:ext>
            </a:extLst>
          </p:cNvPr>
          <p:cNvSpPr/>
          <p:nvPr userDrawn="1"/>
        </p:nvSpPr>
        <p:spPr>
          <a:xfrm>
            <a:off x="360001" y="350520"/>
            <a:ext cx="553066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8" y="683466"/>
            <a:ext cx="3924300" cy="1276350"/>
          </a:xfrm>
          <a:prstGeom prst="rect">
            <a:avLst/>
          </a:prstGeom>
        </p:spPr>
        <p:txBody>
          <a:bodyPr anchor="t" anchorCtr="0">
            <a:normAutofit/>
          </a:bodyPr>
          <a:lstStyle>
            <a:lvl1pPr algn="l">
              <a:defRPr sz="4000">
                <a:solidFill>
                  <a:schemeClr val="bg1"/>
                </a:solidFill>
              </a:defRPr>
            </a:lvl1pPr>
          </a:lstStyle>
          <a:p>
            <a:r>
              <a:rPr lang="en-US" dirty="0"/>
              <a:t>This is a sample title page layout</a:t>
            </a:r>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724988" y="2202747"/>
            <a:ext cx="3924300" cy="1356518"/>
          </a:xfrm>
          <a:prstGeom prst="rect">
            <a:avLst/>
          </a:prstGeo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here please</a:t>
            </a:r>
            <a:endParaRPr lang="en-US" dirty="0"/>
          </a:p>
        </p:txBody>
      </p:sp>
      <p:sp>
        <p:nvSpPr>
          <p:cNvPr id="12" name="Picture Placeholder 11">
            <a:extLst>
              <a:ext uri="{FF2B5EF4-FFF2-40B4-BE49-F238E27FC236}">
                <a16:creationId xmlns:a16="http://schemas.microsoft.com/office/drawing/2014/main" id="{DD23A9BB-0467-40B1-8547-4AAFA68D1909}"/>
              </a:ext>
              <a:ext uri="{C183D7F6-B498-43B3-948B-1728B52AA6E4}">
                <adec:decorative xmlns:adec="http://schemas.microsoft.com/office/drawing/2017/decorative" val="1"/>
              </a:ext>
            </a:extLst>
          </p:cNvPr>
          <p:cNvSpPr>
            <a:spLocks noGrp="1"/>
          </p:cNvSpPr>
          <p:nvPr>
            <p:ph type="pic" sz="quarter" idx="10"/>
          </p:nvPr>
        </p:nvSpPr>
        <p:spPr>
          <a:xfrm>
            <a:off x="6095998" y="344630"/>
            <a:ext cx="5736002" cy="6168740"/>
          </a:xfrm>
        </p:spPr>
        <p:txBody>
          <a:bodyPr/>
          <a:lstStyle/>
          <a:p>
            <a:r>
              <a:rPr lang="en-US" dirty="0"/>
              <a:t>Click icon to add picture</a:t>
            </a:r>
            <a:endParaRPr lang="en-GB" dirty="0"/>
          </a:p>
        </p:txBody>
      </p:sp>
      <p:pic>
        <p:nvPicPr>
          <p:cNvPr id="6" name="Picture 5" descr="National Institute for Health and Care Excellence logo">
            <a:extLst>
              <a:ext uri="{FF2B5EF4-FFF2-40B4-BE49-F238E27FC236}">
                <a16:creationId xmlns:a16="http://schemas.microsoft.com/office/drawing/2014/main" id="{B01BEAF0-10A5-487D-A638-8580733C8C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988" y="5710518"/>
            <a:ext cx="4267199" cy="411779"/>
          </a:xfrm>
          <a:prstGeom prst="rect">
            <a:avLst/>
          </a:prstGeom>
        </p:spPr>
      </p:pic>
    </p:spTree>
    <p:extLst>
      <p:ext uri="{BB962C8B-B14F-4D97-AF65-F5344CB8AC3E}">
        <p14:creationId xmlns:p14="http://schemas.microsoft.com/office/powerpoint/2010/main" val="2379590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E7E405A9-5E23-3B41-99D5-C38092A03F9D}"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128080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3" y="1354347"/>
            <a:ext cx="11177587" cy="4572000"/>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843305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no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Tree>
    <p:extLst>
      <p:ext uri="{BB962C8B-B14F-4D97-AF65-F5344CB8AC3E}">
        <p14:creationId xmlns:p14="http://schemas.microsoft.com/office/powerpoint/2010/main" val="8898038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Quote Image (Te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5839A32-3E49-0347-85A7-6A2D5D9EFA89}"/>
              </a:ext>
              <a:ext uri="{C183D7F6-B498-43B3-948B-1728B52AA6E4}">
                <adec:decorative xmlns:adec="http://schemas.microsoft.com/office/drawing/2017/decorative" val="1"/>
              </a:ext>
            </a:extLst>
          </p:cNvPr>
          <p:cNvSpPr/>
          <p:nvPr userDrawn="1"/>
        </p:nvSpPr>
        <p:spPr>
          <a:xfrm>
            <a:off x="322942" y="385353"/>
            <a:ext cx="3200400" cy="6122126"/>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1" name="Picture Placeholder 11">
            <a:extLst>
              <a:ext uri="{FF2B5EF4-FFF2-40B4-BE49-F238E27FC236}">
                <a16:creationId xmlns:a16="http://schemas.microsoft.com/office/drawing/2014/main" id="{C8CFE05A-6CA3-6E40-94D1-03A9048CB9B0}"/>
              </a:ext>
              <a:ext uri="{C183D7F6-B498-43B3-948B-1728B52AA6E4}">
                <adec:decorative xmlns:adec="http://schemas.microsoft.com/office/drawing/2017/decorative" val="1"/>
              </a:ext>
            </a:extLst>
          </p:cNvPr>
          <p:cNvSpPr>
            <a:spLocks noGrp="1"/>
          </p:cNvSpPr>
          <p:nvPr>
            <p:ph type="pic" sz="quarter" idx="16"/>
          </p:nvPr>
        </p:nvSpPr>
        <p:spPr>
          <a:xfrm>
            <a:off x="3746519" y="404892"/>
            <a:ext cx="4088843" cy="6098821"/>
          </a:xfrm>
        </p:spPr>
        <p:txBody>
          <a:bodyPr/>
          <a:lstStyle/>
          <a:p>
            <a:endParaRPr lang="en-GB" dirty="0"/>
          </a:p>
        </p:txBody>
      </p:sp>
      <p:pic>
        <p:nvPicPr>
          <p:cNvPr id="11" name="Picture 10">
            <a:extLst>
              <a:ext uri="{FF2B5EF4-FFF2-40B4-BE49-F238E27FC236}">
                <a16:creationId xmlns:a16="http://schemas.microsoft.com/office/drawing/2014/main" id="{03C715E6-6E97-2843-9347-B83E02ADD7E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14" name="Rectangle 13">
            <a:extLst>
              <a:ext uri="{FF2B5EF4-FFF2-40B4-BE49-F238E27FC236}">
                <a16:creationId xmlns:a16="http://schemas.microsoft.com/office/drawing/2014/main" id="{4D69804D-586D-7C4C-BAE5-0FAC1C8A94CB}"/>
              </a:ext>
              <a:ext uri="{C183D7F6-B498-43B3-948B-1728B52AA6E4}">
                <adec:decorative xmlns:adec="http://schemas.microsoft.com/office/drawing/2017/decorative" val="1"/>
              </a:ext>
            </a:extLst>
          </p:cNvPr>
          <p:cNvSpPr/>
          <p:nvPr userDrawn="1"/>
        </p:nvSpPr>
        <p:spPr>
          <a:xfrm>
            <a:off x="8059781" y="401128"/>
            <a:ext cx="3772219" cy="6106351"/>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 name="Title 1">
            <a:extLst>
              <a:ext uri="{FF2B5EF4-FFF2-40B4-BE49-F238E27FC236}">
                <a16:creationId xmlns:a16="http://schemas.microsoft.com/office/drawing/2014/main" id="{6DF62BF7-BCB5-6E40-BF7A-8FE36C627227}"/>
              </a:ext>
            </a:extLst>
          </p:cNvPr>
          <p:cNvSpPr>
            <a:spLocks noGrp="1"/>
          </p:cNvSpPr>
          <p:nvPr>
            <p:ph type="body" sz="quarter" idx="11" hasCustomPrompt="1"/>
          </p:nvPr>
        </p:nvSpPr>
        <p:spPr>
          <a:xfrm>
            <a:off x="8247672" y="697027"/>
            <a:ext cx="3305895" cy="1109207"/>
          </a:xfrm>
        </p:spPr>
        <p:txBody>
          <a:bodyPr/>
          <a:lstStyle>
            <a:lvl1pPr>
              <a:defRPr sz="2800" b="1">
                <a:solidFill>
                  <a:srgbClr val="222222"/>
                </a:solidFill>
              </a:defRPr>
            </a:lvl1pPr>
          </a:lstStyle>
          <a:p>
            <a:pPr lvl="0"/>
            <a:r>
              <a:rPr lang="en-GB" dirty="0"/>
              <a:t>This is a sample quote layout page</a:t>
            </a:r>
            <a:endParaRPr lang="en-US" dirty="0"/>
          </a:p>
        </p:txBody>
      </p:sp>
      <p:sp>
        <p:nvSpPr>
          <p:cNvPr id="5" name="Text Placeholder 4">
            <a:extLst>
              <a:ext uri="{FF2B5EF4-FFF2-40B4-BE49-F238E27FC236}">
                <a16:creationId xmlns:a16="http://schemas.microsoft.com/office/drawing/2014/main" id="{C1AC07EA-B101-2B47-93F9-A49290842AEE}"/>
              </a:ext>
            </a:extLst>
          </p:cNvPr>
          <p:cNvSpPr>
            <a:spLocks noGrp="1"/>
          </p:cNvSpPr>
          <p:nvPr>
            <p:ph type="body" sz="quarter" idx="10" hasCustomPrompt="1"/>
          </p:nvPr>
        </p:nvSpPr>
        <p:spPr>
          <a:xfrm>
            <a:off x="8248228" y="2448783"/>
            <a:ext cx="3305339" cy="1109207"/>
          </a:xfrm>
        </p:spPr>
        <p:txBody>
          <a:bodyPr>
            <a:normAutofit/>
          </a:bodyPr>
          <a:lstStyle>
            <a:lvl1pPr>
              <a:defRPr sz="1800"/>
            </a:lvl1pPr>
          </a:lstStyle>
          <a:p>
            <a:r>
              <a:rPr lang="en-GB" dirty="0">
                <a:solidFill>
                  <a:srgbClr val="0E0E0E"/>
                </a:solidFill>
                <a:latin typeface="Lato" panose="020F0502020204030203" pitchFamily="34" charset="77"/>
              </a:rPr>
              <a:t>“Insert quote or other important information to highlight here.”</a:t>
            </a:r>
          </a:p>
        </p:txBody>
      </p:sp>
      <p:sp>
        <p:nvSpPr>
          <p:cNvPr id="22" name="Text Placeholder 4">
            <a:extLst>
              <a:ext uri="{FF2B5EF4-FFF2-40B4-BE49-F238E27FC236}">
                <a16:creationId xmlns:a16="http://schemas.microsoft.com/office/drawing/2014/main" id="{04346E8A-9F1F-9146-9406-50ECCE3E29D7}"/>
              </a:ext>
            </a:extLst>
          </p:cNvPr>
          <p:cNvSpPr>
            <a:spLocks noGrp="1"/>
          </p:cNvSpPr>
          <p:nvPr>
            <p:ph type="body" sz="quarter" idx="17" hasCustomPrompt="1"/>
          </p:nvPr>
        </p:nvSpPr>
        <p:spPr>
          <a:xfrm>
            <a:off x="8248228" y="3926072"/>
            <a:ext cx="3305339" cy="1220117"/>
          </a:xfrm>
        </p:spPr>
        <p:txBody>
          <a:bodyPr>
            <a:normAutofit/>
          </a:bodyPr>
          <a:lstStyle>
            <a:lvl1pPr>
              <a:defRPr sz="1800" b="0"/>
            </a:lvl1pPr>
          </a:lstStyle>
          <a:p>
            <a:r>
              <a:rPr lang="en-GB" dirty="0">
                <a:solidFill>
                  <a:srgbClr val="0E0E0E"/>
                </a:solidFill>
                <a:latin typeface="Lato" panose="020F0502020204030203" pitchFamily="34" charset="77"/>
              </a:rPr>
              <a:t>Insert name and job title here</a:t>
            </a:r>
          </a:p>
        </p:txBody>
      </p:sp>
    </p:spTree>
    <p:extLst>
      <p:ext uri="{BB962C8B-B14F-4D97-AF65-F5344CB8AC3E}">
        <p14:creationId xmlns:p14="http://schemas.microsoft.com/office/powerpoint/2010/main" val="12458676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 column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075987"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8" name="Subtitle 2">
            <a:extLst>
              <a:ext uri="{FF2B5EF4-FFF2-40B4-BE49-F238E27FC236}">
                <a16:creationId xmlns:a16="http://schemas.microsoft.com/office/drawing/2014/main" id="{A0E7923B-7B5A-4266-88B2-68E697E9E8C0}"/>
              </a:ext>
            </a:extLst>
          </p:cNvPr>
          <p:cNvSpPr>
            <a:spLocks noGrp="1"/>
          </p:cNvSpPr>
          <p:nvPr>
            <p:ph type="subTitle" idx="1" hasCustomPrompt="1"/>
          </p:nvPr>
        </p:nvSpPr>
        <p:spPr>
          <a:xfrm>
            <a:off x="496384" y="1769462"/>
            <a:ext cx="11132198" cy="4026219"/>
          </a:xfrm>
          <a:prstGeom prst="rect">
            <a:avLst/>
          </a:prstGeom>
        </p:spPr>
        <p:txBody>
          <a:bodyPr numCol="2" spcCol="216000">
            <a:normAutofit/>
          </a:bodyPr>
          <a:lstStyle>
            <a:lvl1pPr marL="285750" indent="-285750" algn="l">
              <a:lnSpc>
                <a:spcPct val="125000"/>
              </a:lnSpc>
              <a:spcBef>
                <a:spcPts val="0"/>
              </a:spcBef>
              <a:spcAft>
                <a:spcPts val="1200"/>
              </a:spcAft>
              <a:buFont typeface="Arial" panose="020B0604020202020204" pitchFamily="34" charset="0"/>
              <a:buChar char="•"/>
              <a:defRPr sz="20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p:txBody>
      </p:sp>
    </p:spTree>
    <p:extLst>
      <p:ext uri="{BB962C8B-B14F-4D97-AF65-F5344CB8AC3E}">
        <p14:creationId xmlns:p14="http://schemas.microsoft.com/office/powerpoint/2010/main" val="34659150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 no reference">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E20981-26A8-FE28-8AC9-256DBAB1D826}"/>
              </a:ext>
            </a:extLst>
          </p:cNvPr>
          <p:cNvSpPr txBox="1">
            <a:spLocks noChangeArrowheads="1"/>
          </p:cNvSpPr>
          <p:nvPr userDrawn="1"/>
        </p:nvSpPr>
        <p:spPr bwMode="auto">
          <a:xfrm>
            <a:off x="6453188" y="6430963"/>
            <a:ext cx="3136900" cy="153987"/>
          </a:xfrm>
          <a:prstGeom prst="rect">
            <a:avLst/>
          </a:prstGeom>
          <a:noFill/>
          <a:ln>
            <a:noFill/>
          </a:ln>
        </p:spPr>
        <p:txBody>
          <a:bodyPr wrap="none" lIns="0" tIns="0" rIns="0" bIns="0">
            <a:spAutoFit/>
          </a:bodyPr>
          <a:lstStyle>
            <a:lvl1pPr defTabSz="912813">
              <a:defRPr sz="2400">
                <a:solidFill>
                  <a:schemeClr val="tx1"/>
                </a:solidFill>
                <a:latin typeface="Times" pitchFamily="2" charset="0"/>
                <a:ea typeface="ＭＳ Ｐゴシック" panose="020B0600070205080204" pitchFamily="34" charset="-128"/>
              </a:defRPr>
            </a:lvl1pPr>
            <a:lvl2pPr marL="742950" indent="-285750" defTabSz="912813">
              <a:defRPr sz="2400">
                <a:solidFill>
                  <a:schemeClr val="tx1"/>
                </a:solidFill>
                <a:latin typeface="Times" pitchFamily="2" charset="0"/>
                <a:ea typeface="ＭＳ Ｐゴシック" panose="020B0600070205080204" pitchFamily="34" charset="-128"/>
              </a:defRPr>
            </a:lvl2pPr>
            <a:lvl3pPr marL="1143000" indent="-228600" defTabSz="912813">
              <a:defRPr sz="2400">
                <a:solidFill>
                  <a:schemeClr val="tx1"/>
                </a:solidFill>
                <a:latin typeface="Times" pitchFamily="2" charset="0"/>
                <a:ea typeface="ＭＳ Ｐゴシック" panose="020B0600070205080204" pitchFamily="34" charset="-128"/>
              </a:defRPr>
            </a:lvl3pPr>
            <a:lvl4pPr marL="1600200" indent="-228600" defTabSz="912813">
              <a:defRPr sz="2400">
                <a:solidFill>
                  <a:schemeClr val="tx1"/>
                </a:solidFill>
                <a:latin typeface="Times" pitchFamily="2" charset="0"/>
                <a:ea typeface="ＭＳ Ｐゴシック" panose="020B0600070205080204" pitchFamily="34" charset="-128"/>
              </a:defRPr>
            </a:lvl4pPr>
            <a:lvl5pPr marL="2057400" indent="-228600" defTabSz="912813">
              <a:defRPr sz="2400">
                <a:solidFill>
                  <a:schemeClr val="tx1"/>
                </a:solidFill>
                <a:latin typeface="Times" pitchFamily="2"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eaLnBrk="1" hangingPunct="1">
              <a:defRPr/>
            </a:pPr>
            <a:r>
              <a:rPr lang="en-GB" altLang="en-US" sz="1000">
                <a:solidFill>
                  <a:srgbClr val="757474"/>
                </a:solidFill>
                <a:latin typeface="Lato"/>
              </a:rPr>
              <a:t>© NICE 2020. All rights reserved. Subject to notice of rights. </a:t>
            </a:r>
            <a:endParaRPr lang="en-US" altLang="en-US" sz="1000">
              <a:solidFill>
                <a:srgbClr val="757474"/>
              </a:solidFill>
              <a:latin typeface="Lato"/>
            </a:endParaRPr>
          </a:p>
        </p:txBody>
      </p:sp>
      <p:sp>
        <p:nvSpPr>
          <p:cNvPr id="2" name="Title 1"/>
          <p:cNvSpPr>
            <a:spLocks noGrp="1"/>
          </p:cNvSpPr>
          <p:nvPr>
            <p:ph type="title"/>
          </p:nvPr>
        </p:nvSpPr>
        <p:spPr>
          <a:xfrm>
            <a:off x="471949" y="264147"/>
            <a:ext cx="11110452" cy="547746"/>
          </a:xfrm>
        </p:spPr>
        <p:txBody>
          <a:bodyPr/>
          <a:lstStyle>
            <a:lvl1pPr>
              <a:defRPr sz="2600"/>
            </a:lvl1pPr>
          </a:lstStyle>
          <a:p>
            <a:r>
              <a:rPr lang="en-US"/>
              <a:t>Click to edit Master title style</a:t>
            </a:r>
            <a:endParaRPr lang="en-GB" dirty="0"/>
          </a:p>
        </p:txBody>
      </p:sp>
      <p:sp>
        <p:nvSpPr>
          <p:cNvPr id="6" name="Content Placeholder 5"/>
          <p:cNvSpPr>
            <a:spLocks noGrp="1"/>
          </p:cNvSpPr>
          <p:nvPr>
            <p:ph sz="quarter" idx="10"/>
          </p:nvPr>
        </p:nvSpPr>
        <p:spPr>
          <a:xfrm>
            <a:off x="471949" y="1030144"/>
            <a:ext cx="11110452" cy="4924570"/>
          </a:xfrm>
        </p:spPr>
        <p:txBody>
          <a:bodyPr/>
          <a:lstStyle>
            <a:lvl1pPr marL="304727" indent="-300552">
              <a:lnSpc>
                <a:spcPct val="113000"/>
              </a:lnSpc>
              <a:spcBef>
                <a:spcPts val="967"/>
              </a:spcBef>
              <a:buFont typeface="Arial" panose="020B0604020202020204" pitchFamily="34" charset="0"/>
              <a:buChar char="•"/>
              <a:defRPr/>
            </a:lvl1pPr>
            <a:lvl2pPr marL="523117" indent="-266928">
              <a:lnSpc>
                <a:spcPct val="113000"/>
              </a:lnSpc>
              <a:spcBef>
                <a:spcPts val="967"/>
              </a:spcBef>
              <a:buFont typeface="Courier New" panose="02070309020205020404" pitchFamily="49" charset="0"/>
              <a:buChar char="o"/>
              <a:defRPr sz="1800"/>
            </a:lvl2pPr>
            <a:lvl3pPr marL="779306" indent="-256190" defTabSz="779306">
              <a:lnSpc>
                <a:spcPct val="113000"/>
              </a:lnSpc>
              <a:spcBef>
                <a:spcPts val="967"/>
              </a:spcBef>
              <a:defRPr sz="1600"/>
            </a:lvl3pPr>
            <a:lvl4pPr marL="1035495" indent="-256190">
              <a:lnSpc>
                <a:spcPct val="113000"/>
              </a:lnSpc>
              <a:spcBef>
                <a:spcPts val="967"/>
              </a:spcBef>
              <a:defRPr sz="1400"/>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Slide Number Placeholder 5">
            <a:extLst>
              <a:ext uri="{FF2B5EF4-FFF2-40B4-BE49-F238E27FC236}">
                <a16:creationId xmlns:a16="http://schemas.microsoft.com/office/drawing/2014/main" id="{03D48D0F-8199-A380-F668-54E91A100CE0}"/>
              </a:ext>
            </a:extLst>
          </p:cNvPr>
          <p:cNvSpPr>
            <a:spLocks noGrp="1"/>
          </p:cNvSpPr>
          <p:nvPr>
            <p:ph type="sldNum" sz="quarter" idx="11"/>
          </p:nvPr>
        </p:nvSpPr>
        <p:spPr>
          <a:xfrm>
            <a:off x="10991850" y="6384925"/>
            <a:ext cx="590550" cy="254000"/>
          </a:xfrm>
        </p:spPr>
        <p:txBody>
          <a:bodyPr anchor="ctr"/>
          <a:lstStyle>
            <a:lvl1pPr algn="ctr" defTabSz="914400" eaLnBrk="0" hangingPunct="0">
              <a:defRPr sz="1000"/>
            </a:lvl1pPr>
          </a:lstStyle>
          <a:p>
            <a:pPr>
              <a:defRPr/>
            </a:pPr>
            <a:fld id="{92E47447-87C7-114E-9351-B42353FB0D79}" type="slidenum">
              <a:rPr lang="en-GB" altLang="en-US"/>
              <a:pPr>
                <a:defRPr/>
              </a:pPr>
              <a:t>‹#›</a:t>
            </a:fld>
            <a:endParaRPr lang="en-GB" altLang="en-US"/>
          </a:p>
        </p:txBody>
      </p:sp>
    </p:spTree>
    <p:extLst>
      <p:ext uri="{BB962C8B-B14F-4D97-AF65-F5344CB8AC3E}">
        <p14:creationId xmlns:p14="http://schemas.microsoft.com/office/powerpoint/2010/main" val="3129595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 with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9027014"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8673497"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8672992"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8673496" cy="4084766"/>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4" y="349199"/>
            <a:ext cx="2286956" cy="6156000"/>
          </a:xfrm>
        </p:spPr>
        <p:txBody>
          <a:bodyPr/>
          <a:lstStyle/>
          <a:p>
            <a:r>
              <a:rPr lang="en-US" dirty="0"/>
              <a:t>Click icon to add picture</a:t>
            </a:r>
            <a:endParaRPr lang="en-GB" dirty="0"/>
          </a:p>
        </p:txBody>
      </p:sp>
    </p:spTree>
    <p:extLst>
      <p:ext uri="{BB962C8B-B14F-4D97-AF65-F5344CB8AC3E}">
        <p14:creationId xmlns:p14="http://schemas.microsoft.com/office/powerpoint/2010/main" val="2487304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Sign Off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E86E52D-4BFF-4907-866F-139A89019125}"/>
              </a:ext>
              <a:ext uri="{C183D7F6-B498-43B3-948B-1728B52AA6E4}">
                <adec:decorative xmlns:adec="http://schemas.microsoft.com/office/drawing/2017/decorative" val="1"/>
              </a:ext>
            </a:extLst>
          </p:cNvPr>
          <p:cNvSpPr/>
          <p:nvPr userDrawn="1"/>
        </p:nvSpPr>
        <p:spPr>
          <a:xfrm>
            <a:off x="360000" y="350520"/>
            <a:ext cx="9027014"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8" name="Title 1">
            <a:extLst>
              <a:ext uri="{FF2B5EF4-FFF2-40B4-BE49-F238E27FC236}">
                <a16:creationId xmlns:a16="http://schemas.microsoft.com/office/drawing/2014/main" id="{C3D11CDE-861E-DF4A-AF8D-3BAD036F2852}"/>
              </a:ext>
            </a:extLst>
          </p:cNvPr>
          <p:cNvSpPr>
            <a:spLocks noGrp="1"/>
          </p:cNvSpPr>
          <p:nvPr>
            <p:ph type="ctrTitle" hasCustomPrompt="1"/>
          </p:nvPr>
        </p:nvSpPr>
        <p:spPr>
          <a:xfrm>
            <a:off x="548396" y="2663825"/>
            <a:ext cx="7531197" cy="765175"/>
          </a:xfrm>
          <a:prstGeom prst="rect">
            <a:avLst/>
          </a:prstGeom>
        </p:spPr>
        <p:txBody>
          <a:bodyPr anchor="t" anchorCtr="0">
            <a:normAutofit/>
          </a:bodyPr>
          <a:lstStyle>
            <a:lvl1pPr algn="l">
              <a:defRPr sz="3600">
                <a:solidFill>
                  <a:schemeClr val="bg1">
                    <a:lumMod val="95000"/>
                  </a:schemeClr>
                </a:solidFill>
              </a:defRPr>
            </a:lvl1pPr>
          </a:lstStyle>
          <a:p>
            <a:r>
              <a:rPr lang="en-US" dirty="0"/>
              <a:t>Thank you.</a:t>
            </a:r>
          </a:p>
        </p:txBody>
      </p:sp>
      <p:sp>
        <p:nvSpPr>
          <p:cNvPr id="6" name="Picture Placeholder 11">
            <a:extLst>
              <a:ext uri="{FF2B5EF4-FFF2-40B4-BE49-F238E27FC236}">
                <a16:creationId xmlns:a16="http://schemas.microsoft.com/office/drawing/2014/main" id="{7D4A21F5-134B-489A-B35D-E70DC248D944}"/>
              </a:ext>
              <a:ext uri="{C183D7F6-B498-43B3-948B-1728B52AA6E4}">
                <adec:decorative xmlns:adec="http://schemas.microsoft.com/office/drawing/2017/decorative" val="1"/>
              </a:ext>
            </a:extLst>
          </p:cNvPr>
          <p:cNvSpPr>
            <a:spLocks noGrp="1"/>
          </p:cNvSpPr>
          <p:nvPr>
            <p:ph type="pic" sz="quarter" idx="10"/>
          </p:nvPr>
        </p:nvSpPr>
        <p:spPr>
          <a:xfrm>
            <a:off x="9545044" y="349199"/>
            <a:ext cx="2286956" cy="6156000"/>
          </a:xfrm>
        </p:spPr>
        <p:txBody>
          <a:bodyPr/>
          <a:lstStyle/>
          <a:p>
            <a:r>
              <a:rPr lang="en-US" dirty="0"/>
              <a:t>Click icon to add picture</a:t>
            </a:r>
            <a:endParaRPr lang="en-GB" dirty="0"/>
          </a:p>
        </p:txBody>
      </p:sp>
      <p:pic>
        <p:nvPicPr>
          <p:cNvPr id="10" name="Picture 9">
            <a:extLst>
              <a:ext uri="{FF2B5EF4-FFF2-40B4-BE49-F238E27FC236}">
                <a16:creationId xmlns:a16="http://schemas.microsoft.com/office/drawing/2014/main" id="{06AC24AD-9D6A-4E0B-92A7-636E8B92892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354" y="638430"/>
            <a:ext cx="4267199" cy="411779"/>
          </a:xfrm>
          <a:prstGeom prst="rect">
            <a:avLst/>
          </a:prstGeom>
        </p:spPr>
      </p:pic>
    </p:spTree>
    <p:extLst>
      <p:ext uri="{BB962C8B-B14F-4D97-AF65-F5344CB8AC3E}">
        <p14:creationId xmlns:p14="http://schemas.microsoft.com/office/powerpoint/2010/main" val="21261236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A5B340-A139-43F1-8897-F72E32D27686}"/>
              </a:ext>
              <a:ext uri="{C183D7F6-B498-43B3-948B-1728B52AA6E4}">
                <adec:decorative xmlns:adec="http://schemas.microsoft.com/office/drawing/2017/decorative" val="1"/>
              </a:ext>
            </a:extLst>
          </p:cNvPr>
          <p:cNvSpPr/>
          <p:nvPr userDrawn="1"/>
        </p:nvSpPr>
        <p:spPr>
          <a:xfrm>
            <a:off x="360001" y="350520"/>
            <a:ext cx="553066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8" y="683466"/>
            <a:ext cx="3924300" cy="1276350"/>
          </a:xfrm>
          <a:prstGeom prst="rect">
            <a:avLst/>
          </a:prstGeom>
        </p:spPr>
        <p:txBody>
          <a:bodyPr anchor="t" anchorCtr="0">
            <a:normAutofit/>
          </a:bodyPr>
          <a:lstStyle>
            <a:lvl1pPr algn="l">
              <a:defRPr sz="4000">
                <a:solidFill>
                  <a:schemeClr val="bg1"/>
                </a:solidFill>
              </a:defRPr>
            </a:lvl1pPr>
          </a:lstStyle>
          <a:p>
            <a:r>
              <a:rPr lang="en-US" dirty="0"/>
              <a:t>This is a sample title page layout</a:t>
            </a:r>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724988" y="2202747"/>
            <a:ext cx="3924300" cy="1356518"/>
          </a:xfrm>
          <a:prstGeom prst="rect">
            <a:avLst/>
          </a:prstGeo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here please</a:t>
            </a:r>
            <a:endParaRPr lang="en-US" dirty="0"/>
          </a:p>
        </p:txBody>
      </p:sp>
      <p:sp>
        <p:nvSpPr>
          <p:cNvPr id="12" name="Picture Placeholder 11">
            <a:extLst>
              <a:ext uri="{FF2B5EF4-FFF2-40B4-BE49-F238E27FC236}">
                <a16:creationId xmlns:a16="http://schemas.microsoft.com/office/drawing/2014/main" id="{DD23A9BB-0467-40B1-8547-4AAFA68D1909}"/>
              </a:ext>
              <a:ext uri="{C183D7F6-B498-43B3-948B-1728B52AA6E4}">
                <adec:decorative xmlns:adec="http://schemas.microsoft.com/office/drawing/2017/decorative" val="1"/>
              </a:ext>
            </a:extLst>
          </p:cNvPr>
          <p:cNvSpPr>
            <a:spLocks noGrp="1"/>
          </p:cNvSpPr>
          <p:nvPr>
            <p:ph type="pic" sz="quarter" idx="10"/>
          </p:nvPr>
        </p:nvSpPr>
        <p:spPr>
          <a:xfrm>
            <a:off x="6095998" y="344630"/>
            <a:ext cx="5736002" cy="6168740"/>
          </a:xfrm>
        </p:spPr>
        <p:txBody>
          <a:bodyPr/>
          <a:lstStyle/>
          <a:p>
            <a:endParaRPr lang="en-GB"/>
          </a:p>
        </p:txBody>
      </p:sp>
      <p:pic>
        <p:nvPicPr>
          <p:cNvPr id="6" name="Picture 5" descr="National Institute for Health and Care Excellence logo">
            <a:extLst>
              <a:ext uri="{FF2B5EF4-FFF2-40B4-BE49-F238E27FC236}">
                <a16:creationId xmlns:a16="http://schemas.microsoft.com/office/drawing/2014/main" id="{B01BEAF0-10A5-487D-A638-8580733C8C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988" y="5710518"/>
            <a:ext cx="4267199" cy="411779"/>
          </a:xfrm>
          <a:prstGeom prst="rect">
            <a:avLst/>
          </a:prstGeom>
        </p:spPr>
      </p:pic>
    </p:spTree>
    <p:extLst>
      <p:ext uri="{BB962C8B-B14F-4D97-AF65-F5344CB8AC3E}">
        <p14:creationId xmlns:p14="http://schemas.microsoft.com/office/powerpoint/2010/main" val="20750743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59998" y="350520"/>
            <a:ext cx="114732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000"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178000"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11178000" cy="4084766"/>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1174747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19"/>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075987"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8" name="Table Placeholder 7">
            <a:extLst>
              <a:ext uri="{FF2B5EF4-FFF2-40B4-BE49-F238E27FC236}">
                <a16:creationId xmlns:a16="http://schemas.microsoft.com/office/drawing/2014/main" id="{91705697-6D48-445E-BFC8-203046D6C483}"/>
              </a:ext>
            </a:extLst>
          </p:cNvPr>
          <p:cNvSpPr>
            <a:spLocks noGrp="1"/>
          </p:cNvSpPr>
          <p:nvPr>
            <p:ph type="tbl" sz="quarter" idx="14"/>
          </p:nvPr>
        </p:nvSpPr>
        <p:spPr>
          <a:xfrm>
            <a:off x="517525" y="1647825"/>
            <a:ext cx="11156950" cy="4210050"/>
          </a:xfrm>
        </p:spPr>
        <p:txBody>
          <a:bodyPr/>
          <a:lstStyle/>
          <a:p>
            <a:endParaRPr lang="en-GB"/>
          </a:p>
        </p:txBody>
      </p:sp>
    </p:spTree>
    <p:extLst>
      <p:ext uri="{BB962C8B-B14F-4D97-AF65-F5344CB8AC3E}">
        <p14:creationId xmlns:p14="http://schemas.microsoft.com/office/powerpoint/2010/main" val="40286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pPr>
              <a:defRPr/>
            </a:pPr>
            <a:fld id="{B74F2890-FD8F-ED46-89C3-BD54E4902F34}"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BB57445A-68DD-624F-B4A9-5345D9B3957F}" type="slidenum">
              <a:rPr lang="en-GB" altLang="en-US" smtClean="0"/>
              <a:pPr/>
              <a:t>‹#›</a:t>
            </a:fld>
            <a:endParaRPr lang="en-GB" altLang="en-US"/>
          </a:p>
        </p:txBody>
      </p:sp>
    </p:spTree>
    <p:extLst>
      <p:ext uri="{BB962C8B-B14F-4D97-AF65-F5344CB8AC3E}">
        <p14:creationId xmlns:p14="http://schemas.microsoft.com/office/powerpoint/2010/main" val="30680783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mag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19"/>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075987"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Picture Placeholder 6">
            <a:extLst>
              <a:ext uri="{FF2B5EF4-FFF2-40B4-BE49-F238E27FC236}">
                <a16:creationId xmlns:a16="http://schemas.microsoft.com/office/drawing/2014/main" id="{5A745B0D-4DF8-489F-9CBF-BF3DE4027BB7}"/>
              </a:ext>
            </a:extLst>
          </p:cNvPr>
          <p:cNvSpPr>
            <a:spLocks noGrp="1"/>
          </p:cNvSpPr>
          <p:nvPr>
            <p:ph type="pic" sz="quarter" idx="14"/>
          </p:nvPr>
        </p:nvSpPr>
        <p:spPr>
          <a:xfrm>
            <a:off x="496384" y="1638300"/>
            <a:ext cx="11076491" cy="4252913"/>
          </a:xfrm>
        </p:spPr>
        <p:txBody>
          <a:bodyPr/>
          <a:lstStyle/>
          <a:p>
            <a:endParaRPr lang="en-GB"/>
          </a:p>
        </p:txBody>
      </p:sp>
    </p:spTree>
    <p:extLst>
      <p:ext uri="{BB962C8B-B14F-4D97-AF65-F5344CB8AC3E}">
        <p14:creationId xmlns:p14="http://schemas.microsoft.com/office/powerpoint/2010/main" val="26641186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9027014"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8673497"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8672992"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8673496" cy="4084766"/>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4" y="349199"/>
            <a:ext cx="2286956" cy="6156000"/>
          </a:xfrm>
        </p:spPr>
        <p:txBody>
          <a:bodyPr/>
          <a:lstStyle/>
          <a:p>
            <a:endParaRPr lang="en-GB" dirty="0"/>
          </a:p>
        </p:txBody>
      </p:sp>
    </p:spTree>
    <p:extLst>
      <p:ext uri="{BB962C8B-B14F-4D97-AF65-F5344CB8AC3E}">
        <p14:creationId xmlns:p14="http://schemas.microsoft.com/office/powerpoint/2010/main" val="2514210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075987"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8" name="Subtitle 2">
            <a:extLst>
              <a:ext uri="{FF2B5EF4-FFF2-40B4-BE49-F238E27FC236}">
                <a16:creationId xmlns:a16="http://schemas.microsoft.com/office/drawing/2014/main" id="{A0E7923B-7B5A-4266-88B2-68E697E9E8C0}"/>
              </a:ext>
            </a:extLst>
          </p:cNvPr>
          <p:cNvSpPr>
            <a:spLocks noGrp="1"/>
          </p:cNvSpPr>
          <p:nvPr>
            <p:ph type="subTitle" idx="1" hasCustomPrompt="1"/>
          </p:nvPr>
        </p:nvSpPr>
        <p:spPr>
          <a:xfrm>
            <a:off x="496384" y="1769462"/>
            <a:ext cx="11132198" cy="4026219"/>
          </a:xfrm>
          <a:prstGeom prst="rect">
            <a:avLst/>
          </a:prstGeom>
        </p:spPr>
        <p:txBody>
          <a:bodyPr numCol="2" spcCol="216000">
            <a:normAutofit/>
          </a:bodyPr>
          <a:lstStyle>
            <a:lvl1pPr marL="285750" indent="-285750" algn="l">
              <a:lnSpc>
                <a:spcPct val="125000"/>
              </a:lnSpc>
              <a:spcBef>
                <a:spcPts val="0"/>
              </a:spcBef>
              <a:spcAft>
                <a:spcPts val="1200"/>
              </a:spcAft>
              <a:buFont typeface="Arial" panose="020B0604020202020204" pitchFamily="34" charset="0"/>
              <a:buChar char="•"/>
              <a:defRPr sz="20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p:txBody>
      </p:sp>
    </p:spTree>
    <p:extLst>
      <p:ext uri="{BB962C8B-B14F-4D97-AF65-F5344CB8AC3E}">
        <p14:creationId xmlns:p14="http://schemas.microsoft.com/office/powerpoint/2010/main" val="15634002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column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075987" cy="336550"/>
          </a:xfrm>
        </p:spPr>
        <p:txBody>
          <a:bodyPr/>
          <a:lstStyle>
            <a:lvl1pPr>
              <a:defRPr sz="16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9" name="Subtitle 2">
            <a:extLst>
              <a:ext uri="{FF2B5EF4-FFF2-40B4-BE49-F238E27FC236}">
                <a16:creationId xmlns:a16="http://schemas.microsoft.com/office/drawing/2014/main" id="{DD94DA24-45ED-4AF5-8647-197A2417CC09}"/>
              </a:ext>
            </a:extLst>
          </p:cNvPr>
          <p:cNvSpPr>
            <a:spLocks noGrp="1"/>
          </p:cNvSpPr>
          <p:nvPr>
            <p:ph type="subTitle" idx="1" hasCustomPrompt="1"/>
          </p:nvPr>
        </p:nvSpPr>
        <p:spPr>
          <a:xfrm>
            <a:off x="496384" y="1769462"/>
            <a:ext cx="11076780" cy="4178851"/>
          </a:xfrm>
          <a:prstGeom prst="rect">
            <a:avLst/>
          </a:prstGeom>
        </p:spPr>
        <p:txBody>
          <a:bodyPr numCol="3" spcCol="216000">
            <a:normAutofit/>
          </a:bodyPr>
          <a:lstStyle>
            <a:lvl1pPr marL="285750" indent="-285750" algn="l">
              <a:lnSpc>
                <a:spcPct val="125000"/>
              </a:lnSpc>
              <a:spcBef>
                <a:spcPts val="0"/>
              </a:spcBef>
              <a:spcAft>
                <a:spcPts val="1200"/>
              </a:spcAft>
              <a:buFont typeface="Arial" panose="020B0604020202020204" pitchFamily="34" charset="0"/>
              <a:buChar char="•"/>
              <a:defRPr sz="18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endParaRPr lang="en-GB" dirty="0">
              <a:solidFill>
                <a:srgbClr val="FFFFFF"/>
              </a:solidFill>
              <a:latin typeface="Lato" panose="020F0502020204030203" pitchFamily="34" charset="77"/>
            </a:endParaRPr>
          </a:p>
        </p:txBody>
      </p:sp>
    </p:spTree>
    <p:extLst>
      <p:ext uri="{BB962C8B-B14F-4D97-AF65-F5344CB8AC3E}">
        <p14:creationId xmlns:p14="http://schemas.microsoft.com/office/powerpoint/2010/main" val="38287426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3" y="1354347"/>
            <a:ext cx="11177587" cy="4572000"/>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370360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no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Tree>
    <p:extLst>
      <p:ext uri="{BB962C8B-B14F-4D97-AF65-F5344CB8AC3E}">
        <p14:creationId xmlns:p14="http://schemas.microsoft.com/office/powerpoint/2010/main" val="23020850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no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9027014"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8673497"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353600"/>
            <a:ext cx="8673496" cy="4084766"/>
          </a:xfrm>
        </p:spPr>
        <p:txBody>
          <a:bodyPr/>
          <a:lstStyle>
            <a:lvl1pPr marL="180975" indent="-180975">
              <a:lnSpc>
                <a:spcPct val="125000"/>
              </a:lnSpc>
              <a:spcBef>
                <a:spcPts val="0"/>
              </a:spcBef>
              <a:spcAft>
                <a:spcPts val="1200"/>
              </a:spcAft>
              <a:buFont typeface="Arial" panose="020B0604020202020204" pitchFamily="34" charset="0"/>
              <a:buChar char="•"/>
              <a:defRPr sz="2000">
                <a:solidFill>
                  <a:schemeClr val="bg1"/>
                </a:solidFill>
              </a:defRPr>
            </a:lvl1pPr>
            <a:lvl2pPr marL="361950" indent="-180975">
              <a:lnSpc>
                <a:spcPct val="125000"/>
              </a:lnSpc>
              <a:spcBef>
                <a:spcPts val="0"/>
              </a:spcBef>
              <a:spcAft>
                <a:spcPts val="1200"/>
              </a:spcAft>
              <a:defRPr sz="1800">
                <a:solidFill>
                  <a:schemeClr val="bg1"/>
                </a:solidFill>
              </a:defRPr>
            </a:lvl2pPr>
            <a:lvl3pPr marL="534988" indent="-173038">
              <a:lnSpc>
                <a:spcPct val="125000"/>
              </a:lnSpc>
              <a:spcBef>
                <a:spcPts val="0"/>
              </a:spcBef>
              <a:spcAft>
                <a:spcPts val="1200"/>
              </a:spcAft>
              <a:defRPr sz="1800">
                <a:solidFill>
                  <a:schemeClr val="bg1"/>
                </a:solidFill>
              </a:defRPr>
            </a:lvl3pPr>
            <a:lvl4pPr marL="715963" indent="-180975">
              <a:lnSpc>
                <a:spcPct val="125000"/>
              </a:lnSpc>
              <a:spcBef>
                <a:spcPts val="0"/>
              </a:spcBef>
              <a:spcAft>
                <a:spcPts val="1200"/>
              </a:spcAft>
              <a:defRPr sz="1800">
                <a:solidFill>
                  <a:schemeClr val="bg1"/>
                </a:solidFill>
              </a:defRPr>
            </a:lvl4pPr>
            <a:lvl5pPr marL="896938" indent="-180975">
              <a:lnSpc>
                <a:spcPct val="125000"/>
              </a:lnSpc>
              <a:spcBef>
                <a:spcPts val="0"/>
              </a:spcBef>
              <a:spcAft>
                <a:spcPts val="1200"/>
              </a:spcAft>
              <a:defRPr sz="180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4" y="349199"/>
            <a:ext cx="2286956" cy="6156000"/>
          </a:xfrm>
        </p:spPr>
        <p:txBody>
          <a:bodyPr/>
          <a:lstStyle/>
          <a:p>
            <a:endParaRPr lang="en-GB" dirty="0"/>
          </a:p>
        </p:txBody>
      </p:sp>
    </p:spTree>
    <p:extLst>
      <p:ext uri="{BB962C8B-B14F-4D97-AF65-F5344CB8AC3E}">
        <p14:creationId xmlns:p14="http://schemas.microsoft.com/office/powerpoint/2010/main" val="31248601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column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8" name="Subtitle 2">
            <a:extLst>
              <a:ext uri="{FF2B5EF4-FFF2-40B4-BE49-F238E27FC236}">
                <a16:creationId xmlns:a16="http://schemas.microsoft.com/office/drawing/2014/main" id="{A0E7923B-7B5A-4266-88B2-68E697E9E8C0}"/>
              </a:ext>
            </a:extLst>
          </p:cNvPr>
          <p:cNvSpPr>
            <a:spLocks noGrp="1"/>
          </p:cNvSpPr>
          <p:nvPr>
            <p:ph type="subTitle" idx="1" hasCustomPrompt="1"/>
          </p:nvPr>
        </p:nvSpPr>
        <p:spPr>
          <a:xfrm>
            <a:off x="496384" y="1353600"/>
            <a:ext cx="11132198" cy="4477939"/>
          </a:xfrm>
          <a:prstGeom prst="rect">
            <a:avLst/>
          </a:prstGeom>
        </p:spPr>
        <p:txBody>
          <a:bodyPr numCol="2" spcCol="216000">
            <a:normAutofit/>
          </a:bodyPr>
          <a:lstStyle>
            <a:lvl1pPr marL="285750" indent="-285750" algn="l">
              <a:lnSpc>
                <a:spcPct val="125000"/>
              </a:lnSpc>
              <a:spcBef>
                <a:spcPts val="0"/>
              </a:spcBef>
              <a:spcAft>
                <a:spcPts val="1200"/>
              </a:spcAft>
              <a:buFont typeface="Arial" panose="020B0604020202020204" pitchFamily="34" charset="0"/>
              <a:buChar char="•"/>
              <a:defRPr sz="20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p:txBody>
      </p:sp>
    </p:spTree>
    <p:extLst>
      <p:ext uri="{BB962C8B-B14F-4D97-AF65-F5344CB8AC3E}">
        <p14:creationId xmlns:p14="http://schemas.microsoft.com/office/powerpoint/2010/main" val="4067610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column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6" cy="659646"/>
          </a:xfrm>
          <a:prstGeom prst="rect">
            <a:avLst/>
          </a:prstGeom>
        </p:spPr>
        <p:txBody>
          <a:bodyPr anchor="t" anchorCtr="0">
            <a:normAutofit/>
          </a:bodyPr>
          <a:lstStyle>
            <a:lvl1pPr algn="l">
              <a:defRPr sz="4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9" name="Subtitle 2">
            <a:extLst>
              <a:ext uri="{FF2B5EF4-FFF2-40B4-BE49-F238E27FC236}">
                <a16:creationId xmlns:a16="http://schemas.microsoft.com/office/drawing/2014/main" id="{DD94DA24-45ED-4AF5-8647-197A2417CC09}"/>
              </a:ext>
            </a:extLst>
          </p:cNvPr>
          <p:cNvSpPr>
            <a:spLocks noGrp="1"/>
          </p:cNvSpPr>
          <p:nvPr>
            <p:ph type="subTitle" idx="1" hasCustomPrompt="1"/>
          </p:nvPr>
        </p:nvSpPr>
        <p:spPr>
          <a:xfrm>
            <a:off x="496384" y="1353600"/>
            <a:ext cx="11076780" cy="4477939"/>
          </a:xfrm>
          <a:prstGeom prst="rect">
            <a:avLst/>
          </a:prstGeom>
        </p:spPr>
        <p:txBody>
          <a:bodyPr numCol="3" spcCol="216000">
            <a:normAutofit/>
          </a:bodyPr>
          <a:lstStyle>
            <a:lvl1pPr marL="285750" indent="-285750" algn="l">
              <a:lnSpc>
                <a:spcPct val="125000"/>
              </a:lnSpc>
              <a:spcBef>
                <a:spcPts val="0"/>
              </a:spcBef>
              <a:spcAft>
                <a:spcPts val="1200"/>
              </a:spcAft>
              <a:buFont typeface="Arial" panose="020B0604020202020204" pitchFamily="34" charset="0"/>
              <a:buChar char="•"/>
              <a:defRPr sz="18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endParaRPr lang="en-GB" dirty="0">
              <a:solidFill>
                <a:srgbClr val="FFFFFF"/>
              </a:solidFill>
              <a:latin typeface="Lato" panose="020F0502020204030203" pitchFamily="34" charset="77"/>
            </a:endParaRPr>
          </a:p>
        </p:txBody>
      </p:sp>
    </p:spTree>
    <p:extLst>
      <p:ext uri="{BB962C8B-B14F-4D97-AF65-F5344CB8AC3E}">
        <p14:creationId xmlns:p14="http://schemas.microsoft.com/office/powerpoint/2010/main" val="2664512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4" y="2769353"/>
            <a:ext cx="11177586" cy="659646"/>
          </a:xfrm>
          <a:prstGeom prst="rect">
            <a:avLst/>
          </a:prstGeom>
        </p:spPr>
        <p:txBody>
          <a:bodyPr anchor="t" anchorCtr="0">
            <a:normAutofit/>
          </a:bodyPr>
          <a:lstStyle>
            <a:lvl1pPr algn="l">
              <a:defRPr sz="4000">
                <a:solidFill>
                  <a:schemeClr val="bg1"/>
                </a:solidFill>
              </a:defRPr>
            </a:lvl1pPr>
          </a:lstStyle>
          <a:p>
            <a:r>
              <a:rPr lang="en-US" dirty="0"/>
              <a:t>New section name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Tree>
    <p:extLst>
      <p:ext uri="{BB962C8B-B14F-4D97-AF65-F5344CB8AC3E}">
        <p14:creationId xmlns:p14="http://schemas.microsoft.com/office/powerpoint/2010/main" val="1720273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pPr>
              <a:defRPr/>
            </a:pPr>
            <a:fld id="{E47DFAA7-A741-1B43-B970-0B1F8F1535F3}"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2372A86A-5447-9846-B266-787EC6FFF824}" type="slidenum">
              <a:rPr lang="en-GB" altLang="en-US" smtClean="0"/>
              <a:pPr/>
              <a:t>‹#›</a:t>
            </a:fld>
            <a:endParaRPr lang="en-GB" altLang="en-US"/>
          </a:p>
        </p:txBody>
      </p:sp>
    </p:spTree>
    <p:extLst>
      <p:ext uri="{BB962C8B-B14F-4D97-AF65-F5344CB8AC3E}">
        <p14:creationId xmlns:p14="http://schemas.microsoft.com/office/powerpoint/2010/main" val="3342529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ample Layout Page (Te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5839A32-3E49-0347-85A7-6A2D5D9EFA89}"/>
              </a:ext>
              <a:ext uri="{C183D7F6-B498-43B3-948B-1728B52AA6E4}">
                <adec:decorative xmlns:adec="http://schemas.microsoft.com/office/drawing/2017/decorative" val="1"/>
              </a:ext>
            </a:extLst>
          </p:cNvPr>
          <p:cNvSpPr/>
          <p:nvPr userDrawn="1"/>
        </p:nvSpPr>
        <p:spPr>
          <a:xfrm>
            <a:off x="322942" y="385353"/>
            <a:ext cx="3200400" cy="6122126"/>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Rectangle 9">
            <a:extLst>
              <a:ext uri="{FF2B5EF4-FFF2-40B4-BE49-F238E27FC236}">
                <a16:creationId xmlns:a16="http://schemas.microsoft.com/office/drawing/2014/main" id="{AEB5C54E-87D2-DD46-9E3A-B474DB4DB5B6}"/>
              </a:ext>
              <a:ext uri="{C183D7F6-B498-43B3-948B-1728B52AA6E4}">
                <adec:decorative xmlns:adec="http://schemas.microsoft.com/office/drawing/2017/decorative" val="1"/>
              </a:ext>
            </a:extLst>
          </p:cNvPr>
          <p:cNvSpPr/>
          <p:nvPr userDrawn="1"/>
        </p:nvSpPr>
        <p:spPr>
          <a:xfrm>
            <a:off x="3796941" y="350520"/>
            <a:ext cx="8035060" cy="6156959"/>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pic>
        <p:nvPicPr>
          <p:cNvPr id="11" name="Picture 10" descr="A picture containing drawing&#10;&#10;Description automatically generated">
            <a:extLst>
              <a:ext uri="{FF2B5EF4-FFF2-40B4-BE49-F238E27FC236}">
                <a16:creationId xmlns:a16="http://schemas.microsoft.com/office/drawing/2014/main" id="{03C715E6-6E97-2843-9347-B83E02ADD7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pic>
        <p:nvPicPr>
          <p:cNvPr id="9" name="Picture 8">
            <a:extLst>
              <a:ext uri="{FF2B5EF4-FFF2-40B4-BE49-F238E27FC236}">
                <a16:creationId xmlns:a16="http://schemas.microsoft.com/office/drawing/2014/main" id="{8B1F633A-3DEE-2E45-8FE4-94F7C936C464}"/>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42717"/>
            <a:ext cx="666786" cy="217726"/>
          </a:xfrm>
          <a:prstGeom prst="rect">
            <a:avLst/>
          </a:prstGeom>
        </p:spPr>
      </p:pic>
      <p:sp>
        <p:nvSpPr>
          <p:cNvPr id="7" name="Title 1">
            <a:extLst>
              <a:ext uri="{FF2B5EF4-FFF2-40B4-BE49-F238E27FC236}">
                <a16:creationId xmlns:a16="http://schemas.microsoft.com/office/drawing/2014/main" id="{8BAD4AF8-AA18-5A42-BB2F-5211ADA7E94F}"/>
              </a:ext>
            </a:extLst>
          </p:cNvPr>
          <p:cNvSpPr>
            <a:spLocks noGrp="1"/>
          </p:cNvSpPr>
          <p:nvPr>
            <p:ph type="ctrTitle" hasCustomPrompt="1"/>
          </p:nvPr>
        </p:nvSpPr>
        <p:spPr>
          <a:xfrm>
            <a:off x="496384" y="697028"/>
            <a:ext cx="2433083" cy="4190385"/>
          </a:xfrm>
          <a:prstGeom prst="rect">
            <a:avLst/>
          </a:prstGeom>
        </p:spPr>
        <p:txBody>
          <a:bodyPr anchor="t" anchorCtr="0">
            <a:normAutofit/>
          </a:bodyPr>
          <a:lstStyle>
            <a:lvl1pPr algn="l">
              <a:defRPr sz="4000">
                <a:solidFill>
                  <a:schemeClr val="bg1"/>
                </a:solidFill>
              </a:defRPr>
            </a:lvl1pPr>
          </a:lstStyle>
          <a:p>
            <a:r>
              <a:rPr lang="en-US" dirty="0"/>
              <a:t>This is a sample page layout</a:t>
            </a:r>
          </a:p>
        </p:txBody>
      </p:sp>
      <p:sp>
        <p:nvSpPr>
          <p:cNvPr id="3" name="Text Placeholder 2">
            <a:extLst>
              <a:ext uri="{FF2B5EF4-FFF2-40B4-BE49-F238E27FC236}">
                <a16:creationId xmlns:a16="http://schemas.microsoft.com/office/drawing/2014/main" id="{6DF62BF7-BCB5-6E40-BF7A-8FE36C627227}"/>
              </a:ext>
            </a:extLst>
          </p:cNvPr>
          <p:cNvSpPr>
            <a:spLocks noGrp="1"/>
          </p:cNvSpPr>
          <p:nvPr>
            <p:ph type="body" sz="quarter" idx="11" hasCustomPrompt="1"/>
          </p:nvPr>
        </p:nvSpPr>
        <p:spPr>
          <a:xfrm>
            <a:off x="4017963" y="531813"/>
            <a:ext cx="6226175" cy="679450"/>
          </a:xfrm>
        </p:spPr>
        <p:txBody>
          <a:bodyPr/>
          <a:lstStyle>
            <a:lvl1pPr>
              <a:defRPr sz="2800" b="1"/>
            </a:lvl1pPr>
          </a:lstStyle>
          <a:p>
            <a:pPr lvl="0"/>
            <a:r>
              <a:rPr lang="en-GB" dirty="0"/>
              <a:t>Example one</a:t>
            </a:r>
            <a:endParaRPr lang="en-US" dirty="0"/>
          </a:p>
        </p:txBody>
      </p:sp>
      <p:sp>
        <p:nvSpPr>
          <p:cNvPr id="5" name="Text Placeholder 4">
            <a:extLst>
              <a:ext uri="{FF2B5EF4-FFF2-40B4-BE49-F238E27FC236}">
                <a16:creationId xmlns:a16="http://schemas.microsoft.com/office/drawing/2014/main" id="{C1AC07EA-B101-2B47-93F9-A49290842AEE}"/>
              </a:ext>
            </a:extLst>
          </p:cNvPr>
          <p:cNvSpPr>
            <a:spLocks noGrp="1"/>
          </p:cNvSpPr>
          <p:nvPr>
            <p:ph type="body" sz="quarter" idx="10" hasCustomPrompt="1"/>
          </p:nvPr>
        </p:nvSpPr>
        <p:spPr>
          <a:xfrm>
            <a:off x="4018518" y="1226521"/>
            <a:ext cx="7496175" cy="1117600"/>
          </a:xfrm>
        </p:spPr>
        <p:txBody>
          <a:bodyPr>
            <a:normAutofit/>
          </a:bodyPr>
          <a:lstStyle>
            <a:lvl1pPr>
              <a:defRPr sz="1800"/>
            </a:lvl1pPr>
          </a:lstStyle>
          <a:p>
            <a:r>
              <a:rPr lang="en-GB" dirty="0">
                <a:solidFill>
                  <a:srgbClr val="0E0E0E"/>
                </a:solidFill>
                <a:latin typeface="Lato" panose="020F0502020204030203" pitchFamily="34" charset="77"/>
              </a:rPr>
              <a:t>Please use this space to insert written content as required </a:t>
            </a:r>
          </a:p>
        </p:txBody>
      </p:sp>
      <p:sp>
        <p:nvSpPr>
          <p:cNvPr id="16" name="Text Placeholder 2">
            <a:extLst>
              <a:ext uri="{FF2B5EF4-FFF2-40B4-BE49-F238E27FC236}">
                <a16:creationId xmlns:a16="http://schemas.microsoft.com/office/drawing/2014/main" id="{B6FF4277-5991-3145-B50E-FD1554CCE67C}"/>
              </a:ext>
            </a:extLst>
          </p:cNvPr>
          <p:cNvSpPr>
            <a:spLocks noGrp="1"/>
          </p:cNvSpPr>
          <p:nvPr>
            <p:ph type="body" sz="quarter" idx="13" hasCustomPrompt="1"/>
          </p:nvPr>
        </p:nvSpPr>
        <p:spPr>
          <a:xfrm>
            <a:off x="4017963" y="2460676"/>
            <a:ext cx="6226175" cy="679450"/>
          </a:xfrm>
        </p:spPr>
        <p:txBody>
          <a:bodyPr/>
          <a:lstStyle>
            <a:lvl1pPr>
              <a:defRPr sz="2800" b="1"/>
            </a:lvl1pPr>
          </a:lstStyle>
          <a:p>
            <a:pPr lvl="0"/>
            <a:r>
              <a:rPr lang="en-GB" dirty="0"/>
              <a:t>Example two</a:t>
            </a:r>
            <a:endParaRPr lang="en-US" dirty="0"/>
          </a:p>
        </p:txBody>
      </p:sp>
      <p:sp>
        <p:nvSpPr>
          <p:cNvPr id="15" name="Text Placeholder 4">
            <a:extLst>
              <a:ext uri="{FF2B5EF4-FFF2-40B4-BE49-F238E27FC236}">
                <a16:creationId xmlns:a16="http://schemas.microsoft.com/office/drawing/2014/main" id="{0F72BB86-1186-2044-A764-944661E2A588}"/>
              </a:ext>
            </a:extLst>
          </p:cNvPr>
          <p:cNvSpPr>
            <a:spLocks noGrp="1"/>
          </p:cNvSpPr>
          <p:nvPr>
            <p:ph type="body" sz="quarter" idx="12" hasCustomPrompt="1"/>
          </p:nvPr>
        </p:nvSpPr>
        <p:spPr>
          <a:xfrm>
            <a:off x="4018518" y="3155384"/>
            <a:ext cx="7496175" cy="1117600"/>
          </a:xfrm>
        </p:spPr>
        <p:txBody>
          <a:bodyPr>
            <a:normAutofit/>
          </a:bodyPr>
          <a:lstStyle>
            <a:lvl1pPr>
              <a:defRPr sz="1800"/>
            </a:lvl1pPr>
          </a:lstStyle>
          <a:p>
            <a:r>
              <a:rPr lang="en-GB" dirty="0">
                <a:solidFill>
                  <a:srgbClr val="0E0E0E"/>
                </a:solidFill>
                <a:latin typeface="Lato" panose="020F0502020204030203" pitchFamily="34" charset="77"/>
              </a:rPr>
              <a:t>Please use this space to insert written content as required </a:t>
            </a:r>
          </a:p>
        </p:txBody>
      </p:sp>
      <p:sp>
        <p:nvSpPr>
          <p:cNvPr id="18" name="Text Placeholder 2">
            <a:extLst>
              <a:ext uri="{FF2B5EF4-FFF2-40B4-BE49-F238E27FC236}">
                <a16:creationId xmlns:a16="http://schemas.microsoft.com/office/drawing/2014/main" id="{B25B2568-91C7-584B-93BF-260BF11F597A}"/>
              </a:ext>
            </a:extLst>
          </p:cNvPr>
          <p:cNvSpPr>
            <a:spLocks noGrp="1"/>
          </p:cNvSpPr>
          <p:nvPr>
            <p:ph type="body" sz="quarter" idx="15" hasCustomPrompt="1"/>
          </p:nvPr>
        </p:nvSpPr>
        <p:spPr>
          <a:xfrm>
            <a:off x="4017408" y="4377642"/>
            <a:ext cx="6226175" cy="679450"/>
          </a:xfrm>
        </p:spPr>
        <p:txBody>
          <a:bodyPr/>
          <a:lstStyle>
            <a:lvl1pPr>
              <a:defRPr sz="2800" b="1"/>
            </a:lvl1pPr>
          </a:lstStyle>
          <a:p>
            <a:pPr lvl="0"/>
            <a:r>
              <a:rPr lang="en-GB" dirty="0"/>
              <a:t>Example three</a:t>
            </a:r>
            <a:endParaRPr lang="en-US" dirty="0"/>
          </a:p>
        </p:txBody>
      </p:sp>
      <p:sp>
        <p:nvSpPr>
          <p:cNvPr id="17" name="Text Placeholder 4">
            <a:extLst>
              <a:ext uri="{FF2B5EF4-FFF2-40B4-BE49-F238E27FC236}">
                <a16:creationId xmlns:a16="http://schemas.microsoft.com/office/drawing/2014/main" id="{A309A51E-DEB9-C346-A901-A485A3D8BE94}"/>
              </a:ext>
            </a:extLst>
          </p:cNvPr>
          <p:cNvSpPr>
            <a:spLocks noGrp="1"/>
          </p:cNvSpPr>
          <p:nvPr>
            <p:ph type="body" sz="quarter" idx="14" hasCustomPrompt="1"/>
          </p:nvPr>
        </p:nvSpPr>
        <p:spPr>
          <a:xfrm>
            <a:off x="4017963" y="5072350"/>
            <a:ext cx="7496175" cy="1117600"/>
          </a:xfrm>
        </p:spPr>
        <p:txBody>
          <a:bodyPr>
            <a:normAutofit/>
          </a:bodyPr>
          <a:lstStyle>
            <a:lvl1pPr>
              <a:defRPr sz="1800"/>
            </a:lvl1pPr>
          </a:lstStyle>
          <a:p>
            <a:r>
              <a:rPr lang="en-GB" dirty="0">
                <a:solidFill>
                  <a:srgbClr val="0E0E0E"/>
                </a:solidFill>
                <a:latin typeface="Lato" panose="020F0502020204030203" pitchFamily="34" charset="77"/>
              </a:rPr>
              <a:t>Please use this space to insert written content as required </a:t>
            </a:r>
          </a:p>
        </p:txBody>
      </p:sp>
    </p:spTree>
    <p:extLst>
      <p:ext uri="{BB962C8B-B14F-4D97-AF65-F5344CB8AC3E}">
        <p14:creationId xmlns:p14="http://schemas.microsoft.com/office/powerpoint/2010/main" val="31264318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Image (Te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5839A32-3E49-0347-85A7-6A2D5D9EFA89}"/>
              </a:ext>
              <a:ext uri="{C183D7F6-B498-43B3-948B-1728B52AA6E4}">
                <adec:decorative xmlns:adec="http://schemas.microsoft.com/office/drawing/2017/decorative" val="1"/>
              </a:ext>
            </a:extLst>
          </p:cNvPr>
          <p:cNvSpPr/>
          <p:nvPr userDrawn="1"/>
        </p:nvSpPr>
        <p:spPr>
          <a:xfrm>
            <a:off x="322942" y="385353"/>
            <a:ext cx="3200400" cy="6122126"/>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1" name="Picture Placeholder 11">
            <a:extLst>
              <a:ext uri="{FF2B5EF4-FFF2-40B4-BE49-F238E27FC236}">
                <a16:creationId xmlns:a16="http://schemas.microsoft.com/office/drawing/2014/main" id="{C8CFE05A-6CA3-6E40-94D1-03A9048CB9B0}"/>
              </a:ext>
              <a:ext uri="{C183D7F6-B498-43B3-948B-1728B52AA6E4}">
                <adec:decorative xmlns:adec="http://schemas.microsoft.com/office/drawing/2017/decorative" val="1"/>
              </a:ext>
            </a:extLst>
          </p:cNvPr>
          <p:cNvSpPr>
            <a:spLocks noGrp="1"/>
          </p:cNvSpPr>
          <p:nvPr>
            <p:ph type="pic" sz="quarter" idx="16"/>
          </p:nvPr>
        </p:nvSpPr>
        <p:spPr>
          <a:xfrm>
            <a:off x="3746519" y="404892"/>
            <a:ext cx="4088843" cy="6098821"/>
          </a:xfrm>
        </p:spPr>
        <p:txBody>
          <a:bodyPr/>
          <a:lstStyle/>
          <a:p>
            <a:endParaRPr lang="en-GB" dirty="0"/>
          </a:p>
        </p:txBody>
      </p:sp>
      <p:pic>
        <p:nvPicPr>
          <p:cNvPr id="11" name="Picture 10">
            <a:extLst>
              <a:ext uri="{FF2B5EF4-FFF2-40B4-BE49-F238E27FC236}">
                <a16:creationId xmlns:a16="http://schemas.microsoft.com/office/drawing/2014/main" id="{03C715E6-6E97-2843-9347-B83E02ADD7E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
        <p:nvSpPr>
          <p:cNvPr id="14" name="Rectangle 13">
            <a:extLst>
              <a:ext uri="{FF2B5EF4-FFF2-40B4-BE49-F238E27FC236}">
                <a16:creationId xmlns:a16="http://schemas.microsoft.com/office/drawing/2014/main" id="{4D69804D-586D-7C4C-BAE5-0FAC1C8A94CB}"/>
              </a:ext>
              <a:ext uri="{C183D7F6-B498-43B3-948B-1728B52AA6E4}">
                <adec:decorative xmlns:adec="http://schemas.microsoft.com/office/drawing/2017/decorative" val="1"/>
              </a:ext>
            </a:extLst>
          </p:cNvPr>
          <p:cNvSpPr/>
          <p:nvPr userDrawn="1"/>
        </p:nvSpPr>
        <p:spPr>
          <a:xfrm>
            <a:off x="8059781" y="401128"/>
            <a:ext cx="3772219" cy="6106351"/>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 name="Title 1">
            <a:extLst>
              <a:ext uri="{FF2B5EF4-FFF2-40B4-BE49-F238E27FC236}">
                <a16:creationId xmlns:a16="http://schemas.microsoft.com/office/drawing/2014/main" id="{6DF62BF7-BCB5-6E40-BF7A-8FE36C627227}"/>
              </a:ext>
            </a:extLst>
          </p:cNvPr>
          <p:cNvSpPr>
            <a:spLocks noGrp="1"/>
          </p:cNvSpPr>
          <p:nvPr>
            <p:ph type="body" sz="quarter" idx="11" hasCustomPrompt="1"/>
          </p:nvPr>
        </p:nvSpPr>
        <p:spPr>
          <a:xfrm>
            <a:off x="8247672" y="697027"/>
            <a:ext cx="3305895" cy="1109207"/>
          </a:xfrm>
        </p:spPr>
        <p:txBody>
          <a:bodyPr/>
          <a:lstStyle>
            <a:lvl1pPr>
              <a:defRPr sz="2800" b="1">
                <a:solidFill>
                  <a:srgbClr val="222222"/>
                </a:solidFill>
              </a:defRPr>
            </a:lvl1pPr>
          </a:lstStyle>
          <a:p>
            <a:pPr lvl="0"/>
            <a:r>
              <a:rPr lang="en-GB" dirty="0"/>
              <a:t>This is a sample quote layout page</a:t>
            </a:r>
            <a:endParaRPr lang="en-US" dirty="0"/>
          </a:p>
        </p:txBody>
      </p:sp>
      <p:sp>
        <p:nvSpPr>
          <p:cNvPr id="5" name="Text Placeholder 4">
            <a:extLst>
              <a:ext uri="{FF2B5EF4-FFF2-40B4-BE49-F238E27FC236}">
                <a16:creationId xmlns:a16="http://schemas.microsoft.com/office/drawing/2014/main" id="{C1AC07EA-B101-2B47-93F9-A49290842AEE}"/>
              </a:ext>
            </a:extLst>
          </p:cNvPr>
          <p:cNvSpPr>
            <a:spLocks noGrp="1"/>
          </p:cNvSpPr>
          <p:nvPr>
            <p:ph type="body" sz="quarter" idx="10" hasCustomPrompt="1"/>
          </p:nvPr>
        </p:nvSpPr>
        <p:spPr>
          <a:xfrm>
            <a:off x="8248228" y="2448783"/>
            <a:ext cx="3305339" cy="1109207"/>
          </a:xfrm>
        </p:spPr>
        <p:txBody>
          <a:bodyPr>
            <a:normAutofit/>
          </a:bodyPr>
          <a:lstStyle>
            <a:lvl1pPr>
              <a:defRPr sz="1800"/>
            </a:lvl1pPr>
          </a:lstStyle>
          <a:p>
            <a:r>
              <a:rPr lang="en-GB" dirty="0">
                <a:solidFill>
                  <a:srgbClr val="0E0E0E"/>
                </a:solidFill>
                <a:latin typeface="Lato" panose="020F0502020204030203" pitchFamily="34" charset="77"/>
              </a:rPr>
              <a:t>“Insert quote or other important information to highlight here.”</a:t>
            </a:r>
          </a:p>
        </p:txBody>
      </p:sp>
      <p:sp>
        <p:nvSpPr>
          <p:cNvPr id="22" name="Text Placeholder 4">
            <a:extLst>
              <a:ext uri="{FF2B5EF4-FFF2-40B4-BE49-F238E27FC236}">
                <a16:creationId xmlns:a16="http://schemas.microsoft.com/office/drawing/2014/main" id="{04346E8A-9F1F-9146-9406-50ECCE3E29D7}"/>
              </a:ext>
            </a:extLst>
          </p:cNvPr>
          <p:cNvSpPr>
            <a:spLocks noGrp="1"/>
          </p:cNvSpPr>
          <p:nvPr>
            <p:ph type="body" sz="quarter" idx="17" hasCustomPrompt="1"/>
          </p:nvPr>
        </p:nvSpPr>
        <p:spPr>
          <a:xfrm>
            <a:off x="8248228" y="3926072"/>
            <a:ext cx="3305339" cy="1220117"/>
          </a:xfrm>
        </p:spPr>
        <p:txBody>
          <a:bodyPr>
            <a:normAutofit/>
          </a:bodyPr>
          <a:lstStyle>
            <a:lvl1pPr>
              <a:defRPr sz="1800" b="0"/>
            </a:lvl1pPr>
          </a:lstStyle>
          <a:p>
            <a:r>
              <a:rPr lang="en-GB" dirty="0">
                <a:solidFill>
                  <a:srgbClr val="0E0E0E"/>
                </a:solidFill>
                <a:latin typeface="Lato" panose="020F0502020204030203" pitchFamily="34" charset="77"/>
              </a:rPr>
              <a:t>Insert name and job title here</a:t>
            </a:r>
          </a:p>
        </p:txBody>
      </p:sp>
    </p:spTree>
    <p:extLst>
      <p:ext uri="{BB962C8B-B14F-4D97-AF65-F5344CB8AC3E}">
        <p14:creationId xmlns:p14="http://schemas.microsoft.com/office/powerpoint/2010/main" val="6027816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fographics">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2"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8224354" y="314326"/>
            <a:ext cx="3546708" cy="3138766"/>
          </a:xfrm>
        </p:spPr>
        <p:txBody>
          <a:bodyPr/>
          <a:lstStyle/>
          <a:p>
            <a:endParaRPr lang="en-GB" dirty="0"/>
          </a:p>
        </p:txBody>
      </p:sp>
      <p:sp>
        <p:nvSpPr>
          <p:cNvPr id="11" name="Picture Placeholder 11">
            <a:extLst>
              <a:ext uri="{FF2B5EF4-FFF2-40B4-BE49-F238E27FC236}">
                <a16:creationId xmlns:a16="http://schemas.microsoft.com/office/drawing/2014/main" id="{119C8A8D-2AC3-2B4C-A6C2-A3A6B2C90BA6}"/>
              </a:ext>
              <a:ext uri="{C183D7F6-B498-43B3-948B-1728B52AA6E4}">
                <adec:decorative xmlns:adec="http://schemas.microsoft.com/office/drawing/2017/decorative" val="1"/>
              </a:ext>
            </a:extLst>
          </p:cNvPr>
          <p:cNvSpPr>
            <a:spLocks noGrp="1"/>
          </p:cNvSpPr>
          <p:nvPr>
            <p:ph type="pic" sz="quarter" idx="11"/>
          </p:nvPr>
        </p:nvSpPr>
        <p:spPr>
          <a:xfrm>
            <a:off x="3962398" y="3459199"/>
            <a:ext cx="4261955" cy="3084476"/>
          </a:xfrm>
        </p:spPr>
        <p:txBody>
          <a:bodyPr/>
          <a:lstStyle/>
          <a:p>
            <a:endParaRPr lang="en-GB" dirty="0"/>
          </a:p>
        </p:txBody>
      </p:sp>
      <p:sp>
        <p:nvSpPr>
          <p:cNvPr id="13" name="Picture Placeholder 11">
            <a:extLst>
              <a:ext uri="{FF2B5EF4-FFF2-40B4-BE49-F238E27FC236}">
                <a16:creationId xmlns:a16="http://schemas.microsoft.com/office/drawing/2014/main" id="{6B0F2D17-1073-E742-9DC7-B0AB3D753B99}"/>
              </a:ext>
              <a:ext uri="{C183D7F6-B498-43B3-948B-1728B52AA6E4}">
                <adec:decorative xmlns:adec="http://schemas.microsoft.com/office/drawing/2017/decorative" val="1"/>
              </a:ext>
            </a:extLst>
          </p:cNvPr>
          <p:cNvSpPr>
            <a:spLocks noGrp="1"/>
          </p:cNvSpPr>
          <p:nvPr>
            <p:ph type="pic" sz="quarter" idx="12"/>
          </p:nvPr>
        </p:nvSpPr>
        <p:spPr>
          <a:xfrm>
            <a:off x="415689" y="314326"/>
            <a:ext cx="3546708" cy="3138766"/>
          </a:xfrm>
        </p:spPr>
        <p:txBody>
          <a:bodyPr/>
          <a:lstStyle/>
          <a:p>
            <a:endParaRPr lang="en-GB" dirty="0"/>
          </a:p>
        </p:txBody>
      </p:sp>
      <p:sp>
        <p:nvSpPr>
          <p:cNvPr id="3" name="Title 2">
            <a:extLst>
              <a:ext uri="{FF2B5EF4-FFF2-40B4-BE49-F238E27FC236}">
                <a16:creationId xmlns:a16="http://schemas.microsoft.com/office/drawing/2014/main" id="{4A1B12AB-40F0-2246-B10F-2DCE9FD71727}"/>
              </a:ext>
            </a:extLst>
          </p:cNvPr>
          <p:cNvSpPr>
            <a:spLocks noGrp="1"/>
          </p:cNvSpPr>
          <p:nvPr>
            <p:ph type="body" sz="quarter" idx="16" hasCustomPrompt="1"/>
          </p:nvPr>
        </p:nvSpPr>
        <p:spPr>
          <a:xfrm>
            <a:off x="415688" y="4465747"/>
            <a:ext cx="3546475" cy="609878"/>
          </a:xfrm>
        </p:spPr>
        <p:txBody>
          <a:bodyPr/>
          <a:lstStyle>
            <a:lvl1pPr>
              <a:defRPr sz="4000" b="1">
                <a:solidFill>
                  <a:srgbClr val="004751"/>
                </a:solidFill>
              </a:defRPr>
            </a:lvl1pPr>
          </a:lstStyle>
          <a:p>
            <a:r>
              <a:rPr lang="en-US" dirty="0"/>
              <a:t>Stat</a:t>
            </a:r>
          </a:p>
        </p:txBody>
      </p:sp>
      <p:sp>
        <p:nvSpPr>
          <p:cNvPr id="19" name="Text Placeholder 1">
            <a:extLst>
              <a:ext uri="{FF2B5EF4-FFF2-40B4-BE49-F238E27FC236}">
                <a16:creationId xmlns:a16="http://schemas.microsoft.com/office/drawing/2014/main" id="{8CD48752-2C68-1B40-9F2A-444A7689AD8C}"/>
              </a:ext>
            </a:extLst>
          </p:cNvPr>
          <p:cNvSpPr>
            <a:spLocks noGrp="1"/>
          </p:cNvSpPr>
          <p:nvPr>
            <p:ph type="body" sz="quarter" idx="15" hasCustomPrompt="1"/>
          </p:nvPr>
        </p:nvSpPr>
        <p:spPr>
          <a:xfrm>
            <a:off x="415688" y="5121422"/>
            <a:ext cx="3546709" cy="766578"/>
          </a:xfrm>
        </p:spPr>
        <p:txBody>
          <a:bodyPr/>
          <a:lstStyle>
            <a:lvl1pPr>
              <a:defRPr sz="1800"/>
            </a:lvl1pPr>
          </a:lstStyle>
          <a:p>
            <a:pPr lvl="0"/>
            <a:r>
              <a:rPr lang="en-GB" dirty="0">
                <a:solidFill>
                  <a:srgbClr val="222222"/>
                </a:solidFill>
                <a:latin typeface="Lato" panose="020F0502020204030203" pitchFamily="34" charset="77"/>
              </a:rPr>
              <a:t>Use this space for additional info</a:t>
            </a:r>
            <a:endParaRPr lang="en-US" dirty="0"/>
          </a:p>
        </p:txBody>
      </p:sp>
      <p:sp>
        <p:nvSpPr>
          <p:cNvPr id="14" name="Text Placeholder 2">
            <a:extLst>
              <a:ext uri="{FF2B5EF4-FFF2-40B4-BE49-F238E27FC236}">
                <a16:creationId xmlns:a16="http://schemas.microsoft.com/office/drawing/2014/main" id="{F4C8273F-3EAE-604D-BCE8-21597CA1A32E}"/>
              </a:ext>
            </a:extLst>
          </p:cNvPr>
          <p:cNvSpPr>
            <a:spLocks noGrp="1"/>
          </p:cNvSpPr>
          <p:nvPr>
            <p:ph type="ctrTitle" hasCustomPrompt="1"/>
          </p:nvPr>
        </p:nvSpPr>
        <p:spPr>
          <a:xfrm>
            <a:off x="4195515" y="1819793"/>
            <a:ext cx="3386003" cy="580507"/>
          </a:xfrm>
          <a:prstGeom prst="rect">
            <a:avLst/>
          </a:prstGeom>
        </p:spPr>
        <p:txBody>
          <a:bodyPr anchor="t" anchorCtr="0">
            <a:normAutofit/>
          </a:bodyPr>
          <a:lstStyle>
            <a:lvl1pPr algn="l">
              <a:defRPr sz="4000">
                <a:solidFill>
                  <a:srgbClr val="004751"/>
                </a:solidFill>
              </a:defRPr>
            </a:lvl1pPr>
          </a:lstStyle>
          <a:p>
            <a:r>
              <a:rPr lang="en-US" dirty="0"/>
              <a:t>Number</a:t>
            </a:r>
          </a:p>
        </p:txBody>
      </p:sp>
      <p:sp>
        <p:nvSpPr>
          <p:cNvPr id="15" name="Text Placeholder 3">
            <a:extLst>
              <a:ext uri="{FF2B5EF4-FFF2-40B4-BE49-F238E27FC236}">
                <a16:creationId xmlns:a16="http://schemas.microsoft.com/office/drawing/2014/main" id="{71710FE5-F65E-CA48-9347-3F71D352FA53}"/>
              </a:ext>
            </a:extLst>
          </p:cNvPr>
          <p:cNvSpPr>
            <a:spLocks noGrp="1"/>
          </p:cNvSpPr>
          <p:nvPr>
            <p:ph type="body" sz="quarter" idx="13" hasCustomPrompt="1"/>
          </p:nvPr>
        </p:nvSpPr>
        <p:spPr>
          <a:xfrm>
            <a:off x="4195515" y="2470096"/>
            <a:ext cx="3546709" cy="766578"/>
          </a:xfrm>
        </p:spPr>
        <p:txBody>
          <a:bodyPr/>
          <a:lstStyle>
            <a:lvl1pPr>
              <a:defRPr sz="1800"/>
            </a:lvl1pPr>
          </a:lstStyle>
          <a:p>
            <a:pPr lvl="0"/>
            <a:r>
              <a:rPr lang="en-GB" dirty="0">
                <a:solidFill>
                  <a:srgbClr val="222222"/>
                </a:solidFill>
                <a:latin typeface="Lato" panose="020F0502020204030203" pitchFamily="34" charset="77"/>
              </a:rPr>
              <a:t>Use this space for additional info</a:t>
            </a:r>
            <a:endParaRPr lang="en-US" dirty="0"/>
          </a:p>
        </p:txBody>
      </p:sp>
      <p:sp>
        <p:nvSpPr>
          <p:cNvPr id="5" name="Text Placeholder 4">
            <a:extLst>
              <a:ext uri="{FF2B5EF4-FFF2-40B4-BE49-F238E27FC236}">
                <a16:creationId xmlns:a16="http://schemas.microsoft.com/office/drawing/2014/main" id="{34613355-E55E-2940-9510-C33034146422}"/>
              </a:ext>
            </a:extLst>
          </p:cNvPr>
          <p:cNvSpPr>
            <a:spLocks noGrp="1"/>
          </p:cNvSpPr>
          <p:nvPr>
            <p:ph type="body" sz="quarter" idx="17" hasCustomPrompt="1"/>
          </p:nvPr>
        </p:nvSpPr>
        <p:spPr>
          <a:xfrm>
            <a:off x="8385175" y="4465748"/>
            <a:ext cx="3546475" cy="609878"/>
          </a:xfrm>
        </p:spPr>
        <p:txBody>
          <a:bodyPr/>
          <a:lstStyle>
            <a:lvl1pPr>
              <a:defRPr sz="4000" b="1">
                <a:solidFill>
                  <a:srgbClr val="004751"/>
                </a:solidFill>
              </a:defRPr>
            </a:lvl1pPr>
          </a:lstStyle>
          <a:p>
            <a:pPr lvl="0"/>
            <a:r>
              <a:rPr lang="en-US" dirty="0"/>
              <a:t>Figure</a:t>
            </a:r>
          </a:p>
        </p:txBody>
      </p:sp>
      <p:sp>
        <p:nvSpPr>
          <p:cNvPr id="17" name="Text Placeholder 5">
            <a:extLst>
              <a:ext uri="{FF2B5EF4-FFF2-40B4-BE49-F238E27FC236}">
                <a16:creationId xmlns:a16="http://schemas.microsoft.com/office/drawing/2014/main" id="{6CC24A9A-3301-E54E-827F-EBB7EC0F6881}"/>
              </a:ext>
            </a:extLst>
          </p:cNvPr>
          <p:cNvSpPr>
            <a:spLocks noGrp="1"/>
          </p:cNvSpPr>
          <p:nvPr>
            <p:ph type="body" sz="quarter" idx="14" hasCustomPrompt="1"/>
          </p:nvPr>
        </p:nvSpPr>
        <p:spPr>
          <a:xfrm>
            <a:off x="8385059" y="5145570"/>
            <a:ext cx="3546709" cy="766578"/>
          </a:xfrm>
        </p:spPr>
        <p:txBody>
          <a:bodyPr/>
          <a:lstStyle>
            <a:lvl1pPr>
              <a:defRPr sz="1600"/>
            </a:lvl1pPr>
          </a:lstStyle>
          <a:p>
            <a:pPr lvl="0"/>
            <a:r>
              <a:rPr lang="en-GB" dirty="0">
                <a:solidFill>
                  <a:srgbClr val="222222"/>
                </a:solidFill>
                <a:latin typeface="Lato" panose="020F0502020204030203" pitchFamily="34" charset="77"/>
              </a:rPr>
              <a:t>Use this space for additional info</a:t>
            </a:r>
            <a:endParaRPr lang="en-US" dirty="0"/>
          </a:p>
        </p:txBody>
      </p:sp>
    </p:spTree>
    <p:extLst>
      <p:ext uri="{BB962C8B-B14F-4D97-AF65-F5344CB8AC3E}">
        <p14:creationId xmlns:p14="http://schemas.microsoft.com/office/powerpoint/2010/main" val="30199945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vider Slide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A5B340-A139-43F1-8897-F72E32D27686}"/>
              </a:ext>
              <a:ext uri="{C183D7F6-B498-43B3-948B-1728B52AA6E4}">
                <adec:decorative xmlns:adec="http://schemas.microsoft.com/office/drawing/2017/decorative" val="1"/>
              </a:ext>
            </a:extLst>
          </p:cNvPr>
          <p:cNvSpPr/>
          <p:nvPr userDrawn="1"/>
        </p:nvSpPr>
        <p:spPr>
          <a:xfrm>
            <a:off x="360000" y="350520"/>
            <a:ext cx="11471999"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8" y="746309"/>
            <a:ext cx="5199563" cy="1276350"/>
          </a:xfrm>
          <a:prstGeom prst="rect">
            <a:avLst/>
          </a:prstGeom>
        </p:spPr>
        <p:txBody>
          <a:bodyPr anchor="t" anchorCtr="0">
            <a:normAutofit/>
          </a:bodyPr>
          <a:lstStyle>
            <a:lvl1pPr algn="l">
              <a:defRPr sz="4000">
                <a:solidFill>
                  <a:schemeClr val="bg1"/>
                </a:solidFill>
              </a:defRPr>
            </a:lvl1pPr>
          </a:lstStyle>
          <a:p>
            <a:r>
              <a:rPr lang="en-US" dirty="0"/>
              <a:t>This is a sample divider page layout</a:t>
            </a:r>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724988" y="2230292"/>
            <a:ext cx="5199564" cy="1356518"/>
          </a:xfrm>
          <a:prstGeom prst="rect">
            <a:avLst/>
          </a:prstGeo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here please</a:t>
            </a:r>
            <a:endParaRPr lang="en-US" dirty="0"/>
          </a:p>
        </p:txBody>
      </p:sp>
      <p:pic>
        <p:nvPicPr>
          <p:cNvPr id="6" name="Picture 5">
            <a:extLst>
              <a:ext uri="{FF2B5EF4-FFF2-40B4-BE49-F238E27FC236}">
                <a16:creationId xmlns:a16="http://schemas.microsoft.com/office/drawing/2014/main" id="{B01BEAF0-10A5-487D-A638-8580733C8CC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988" y="5710518"/>
            <a:ext cx="4267199" cy="411779"/>
          </a:xfrm>
          <a:prstGeom prst="rect">
            <a:avLst/>
          </a:prstGeom>
        </p:spPr>
      </p:pic>
    </p:spTree>
    <p:extLst>
      <p:ext uri="{BB962C8B-B14F-4D97-AF65-F5344CB8AC3E}">
        <p14:creationId xmlns:p14="http://schemas.microsoft.com/office/powerpoint/2010/main" val="408431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ign Off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45CF0-3F95-1A42-9B3B-E6BE7FB099B3}"/>
              </a:ext>
              <a:ext uri="{C183D7F6-B498-43B3-948B-1728B52AA6E4}">
                <adec:decorative xmlns:adec="http://schemas.microsoft.com/office/drawing/2017/decorative" val="1"/>
              </a:ext>
            </a:extLst>
          </p:cNvPr>
          <p:cNvSpPr/>
          <p:nvPr userDrawn="1"/>
        </p:nvSpPr>
        <p:spPr>
          <a:xfrm>
            <a:off x="360000" y="350520"/>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8" name="Title 1">
            <a:extLst>
              <a:ext uri="{FF2B5EF4-FFF2-40B4-BE49-F238E27FC236}">
                <a16:creationId xmlns:a16="http://schemas.microsoft.com/office/drawing/2014/main" id="{C3D11CDE-861E-DF4A-AF8D-3BAD036F2852}"/>
              </a:ext>
            </a:extLst>
          </p:cNvPr>
          <p:cNvSpPr>
            <a:spLocks noGrp="1"/>
          </p:cNvSpPr>
          <p:nvPr>
            <p:ph type="ctrTitle" hasCustomPrompt="1"/>
          </p:nvPr>
        </p:nvSpPr>
        <p:spPr>
          <a:xfrm>
            <a:off x="548396" y="2663825"/>
            <a:ext cx="7531197" cy="765175"/>
          </a:xfrm>
          <a:prstGeom prst="rect">
            <a:avLst/>
          </a:prstGeom>
        </p:spPr>
        <p:txBody>
          <a:bodyPr anchor="t" anchorCtr="0">
            <a:normAutofit/>
          </a:bodyPr>
          <a:lstStyle>
            <a:lvl1pPr algn="l">
              <a:defRPr sz="3600">
                <a:solidFill>
                  <a:schemeClr val="bg1">
                    <a:lumMod val="95000"/>
                  </a:schemeClr>
                </a:solidFill>
              </a:defRPr>
            </a:lvl1pPr>
          </a:lstStyle>
          <a:p>
            <a:r>
              <a:rPr lang="en-US" dirty="0"/>
              <a:t>Thank you.</a:t>
            </a:r>
          </a:p>
        </p:txBody>
      </p:sp>
      <p:pic>
        <p:nvPicPr>
          <p:cNvPr id="7" name="Picture 6">
            <a:extLst>
              <a:ext uri="{FF2B5EF4-FFF2-40B4-BE49-F238E27FC236}">
                <a16:creationId xmlns:a16="http://schemas.microsoft.com/office/drawing/2014/main" id="{DF40DE4A-289F-6041-807C-AFF82A201A2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354" y="638430"/>
            <a:ext cx="4267199" cy="411779"/>
          </a:xfrm>
          <a:prstGeom prst="rect">
            <a:avLst/>
          </a:prstGeom>
        </p:spPr>
      </p:pic>
    </p:spTree>
    <p:extLst>
      <p:ext uri="{BB962C8B-B14F-4D97-AF65-F5344CB8AC3E}">
        <p14:creationId xmlns:p14="http://schemas.microsoft.com/office/powerpoint/2010/main" val="16625927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ample Pag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3" y="487510"/>
            <a:ext cx="11178381" cy="1276350"/>
          </a:xfrm>
          <a:prstGeom prst="rect">
            <a:avLst/>
          </a:prstGeom>
        </p:spPr>
        <p:txBody>
          <a:bodyPr anchor="t" anchorCtr="0">
            <a:normAutofit/>
          </a:bodyPr>
          <a:lstStyle>
            <a:lvl1pPr algn="l">
              <a:defRPr sz="4000"/>
            </a:lvl1pPr>
          </a:lstStyle>
          <a:p>
            <a:r>
              <a:rPr lang="en-US" dirty="0"/>
              <a:t>This is a sample page layout</a:t>
            </a:r>
            <a:br>
              <a:rPr lang="en-US" dirty="0"/>
            </a:br>
            <a:endParaRPr lang="en-US" dirty="0"/>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2" y="6056144"/>
            <a:ext cx="669504" cy="218020"/>
          </a:xfrm>
          <a:prstGeom prst="rect">
            <a:avLst/>
          </a:prstGeom>
        </p:spPr>
      </p:pic>
      <p:sp>
        <p:nvSpPr>
          <p:cNvPr id="4" name="Text Placeholder 3">
            <a:extLst>
              <a:ext uri="{FF2B5EF4-FFF2-40B4-BE49-F238E27FC236}">
                <a16:creationId xmlns:a16="http://schemas.microsoft.com/office/drawing/2014/main" id="{D8A59B50-E623-4981-8E6B-4C312DCAB927}"/>
              </a:ext>
            </a:extLst>
          </p:cNvPr>
          <p:cNvSpPr>
            <a:spLocks noGrp="1"/>
          </p:cNvSpPr>
          <p:nvPr>
            <p:ph type="body" sz="quarter" idx="12" hasCustomPrompt="1"/>
          </p:nvPr>
        </p:nvSpPr>
        <p:spPr>
          <a:xfrm>
            <a:off x="496383" y="1778908"/>
            <a:ext cx="11177587" cy="4005262"/>
          </a:xfrm>
        </p:spPr>
        <p:txBody>
          <a:bodyPr/>
          <a:lstStyle>
            <a:lvl1pPr>
              <a:lnSpc>
                <a:spcPct val="150000"/>
              </a:lnSpc>
              <a:defRPr sz="1800"/>
            </a:lvl1pPr>
            <a:lvl2pPr>
              <a:lnSpc>
                <a:spcPct val="150000"/>
              </a:lnSpc>
              <a:defRPr sz="1800"/>
            </a:lvl2pPr>
            <a:lvl3pPr>
              <a:lnSpc>
                <a:spcPct val="150000"/>
              </a:lnSpc>
              <a:defRPr sz="1800"/>
            </a:lvl3pPr>
            <a:lvl4pPr>
              <a:lnSpc>
                <a:spcPct val="150000"/>
              </a:lnSpc>
              <a:defRPr sz="1800"/>
            </a:lvl4pPr>
            <a:lvl5pPr>
              <a:lnSpc>
                <a:spcPct val="150000"/>
              </a:lnSpc>
              <a:defRPr sz="1800"/>
            </a:lvl5pPr>
          </a:lstStyle>
          <a:p>
            <a:pPr lvl="0"/>
            <a:r>
              <a:rPr lang="en-US" dirty="0"/>
              <a:t>Please use this space to insert written content as required. Please use </a:t>
            </a:r>
            <a:r>
              <a:rPr lang="en-US" dirty="0" err="1"/>
              <a:t>Lato</a:t>
            </a:r>
            <a:r>
              <a:rPr lang="en-US" dirty="0"/>
              <a:t> or Arial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5963219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9193" y="3328836"/>
            <a:ext cx="10698408" cy="637242"/>
          </a:xfrm>
        </p:spPr>
        <p:txBody>
          <a:bodyPr/>
          <a:lstStyle>
            <a:lvl1pPr algn="l">
              <a:lnSpc>
                <a:spcPts val="5079"/>
              </a:lnSpc>
              <a:defRPr sz="4354"/>
            </a:lvl1pPr>
          </a:lstStyle>
          <a:p>
            <a:r>
              <a:rPr lang="en-US"/>
              <a:t>Click to edit Master title style</a:t>
            </a:r>
            <a:endParaRPr lang="en-GB"/>
          </a:p>
        </p:txBody>
      </p:sp>
      <p:sp>
        <p:nvSpPr>
          <p:cNvPr id="3" name="Subtitle 2"/>
          <p:cNvSpPr>
            <a:spLocks noGrp="1"/>
          </p:cNvSpPr>
          <p:nvPr>
            <p:ph type="subTitle" idx="1"/>
          </p:nvPr>
        </p:nvSpPr>
        <p:spPr>
          <a:xfrm>
            <a:off x="579192" y="3984329"/>
            <a:ext cx="8871780" cy="742962"/>
          </a:xfrm>
        </p:spPr>
        <p:txBody>
          <a:bodyPr/>
          <a:lstStyle>
            <a:lvl1pPr marL="0" indent="0" algn="l">
              <a:lnSpc>
                <a:spcPts val="4172"/>
              </a:lnSpc>
              <a:spcBef>
                <a:spcPts val="0"/>
              </a:spcBef>
              <a:buNone/>
              <a:defRPr sz="3265">
                <a:solidFill>
                  <a:schemeClr val="bg2"/>
                </a:solidFill>
                <a:latin typeface="Lato Light" panose="020F0502020204030203" pitchFamily="34" charset="0"/>
                <a:ea typeface="Lato Light" panose="020F0502020204030203" pitchFamily="34" charset="0"/>
                <a:cs typeface="Lato Light" panose="020F0502020204030203" pitchFamily="34" charset="0"/>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22851" y="334898"/>
            <a:ext cx="3891078" cy="600504"/>
          </a:xfrm>
          <a:prstGeom prst="rect">
            <a:avLst/>
          </a:prstGeom>
        </p:spPr>
      </p:pic>
      <p:sp>
        <p:nvSpPr>
          <p:cNvPr id="8" name="TextBox 7"/>
          <p:cNvSpPr txBox="1"/>
          <p:nvPr userDrawn="1"/>
        </p:nvSpPr>
        <p:spPr>
          <a:xfrm>
            <a:off x="607152" y="6378764"/>
            <a:ext cx="4355359" cy="195438"/>
          </a:xfrm>
          <a:prstGeom prst="rect">
            <a:avLst/>
          </a:prstGeom>
          <a:noFill/>
        </p:spPr>
        <p:txBody>
          <a:bodyPr wrap="none" lIns="0" tIns="0" rIns="0" bIns="0" rtlCol="0">
            <a:spAutoFit/>
          </a:bodyPr>
          <a:lstStyle/>
          <a:p>
            <a:r>
              <a:rPr lang="en-GB" sz="1270" spc="0" baseline="0" dirty="0">
                <a:solidFill>
                  <a:srgbClr val="757474"/>
                </a:solidFill>
              </a:rPr>
              <a:t>© NICE 2020. All rights reserved. Subject to notice of rights. </a:t>
            </a:r>
            <a:endParaRPr lang="en-US" sz="1270" spc="0" baseline="0" dirty="0">
              <a:solidFill>
                <a:srgbClr val="757474"/>
              </a:solidFill>
            </a:endParaRPr>
          </a:p>
        </p:txBody>
      </p:sp>
      <p:sp>
        <p:nvSpPr>
          <p:cNvPr id="10" name="Text Placeholder 9"/>
          <p:cNvSpPr>
            <a:spLocks noGrp="1"/>
          </p:cNvSpPr>
          <p:nvPr>
            <p:ph type="body" sz="quarter" idx="13"/>
          </p:nvPr>
        </p:nvSpPr>
        <p:spPr>
          <a:xfrm>
            <a:off x="568107" y="2667832"/>
            <a:ext cx="9430985" cy="632213"/>
          </a:xfrm>
        </p:spPr>
        <p:txBody>
          <a:bodyPr/>
          <a:lstStyle>
            <a:lvl1pPr marL="0" indent="0">
              <a:lnSpc>
                <a:spcPts val="5079"/>
              </a:lnSpc>
              <a:defRPr sz="4354">
                <a:solidFill>
                  <a:schemeClr val="bg2"/>
                </a:solidFill>
                <a:latin typeface="Lato Light" panose="020F0502020204030203" pitchFamily="34" charset="0"/>
                <a:ea typeface="Lato Light" panose="020F0502020204030203" pitchFamily="34" charset="0"/>
                <a:cs typeface="Lato Light" panose="020F0502020204030203" pitchFamily="34" charset="0"/>
              </a:defRPr>
            </a:lvl1pPr>
          </a:lstStyle>
          <a:p>
            <a:pPr lvl="0"/>
            <a:r>
              <a:rPr lang="en-US"/>
              <a:t>Click to edit Master text styles</a:t>
            </a:r>
          </a:p>
        </p:txBody>
      </p:sp>
    </p:spTree>
    <p:extLst>
      <p:ext uri="{BB962C8B-B14F-4D97-AF65-F5344CB8AC3E}">
        <p14:creationId xmlns:p14="http://schemas.microsoft.com/office/powerpoint/2010/main" val="37302382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Content no reference">
    <p:spTree>
      <p:nvGrpSpPr>
        <p:cNvPr id="1" name=""/>
        <p:cNvGrpSpPr/>
        <p:nvPr/>
      </p:nvGrpSpPr>
      <p:grpSpPr>
        <a:xfrm>
          <a:off x="0" y="0"/>
          <a:ext cx="0" cy="0"/>
          <a:chOff x="0" y="0"/>
          <a:chExt cx="0" cy="0"/>
        </a:xfrm>
      </p:grpSpPr>
      <p:sp>
        <p:nvSpPr>
          <p:cNvPr id="2" name="Title 1"/>
          <p:cNvSpPr>
            <a:spLocks noGrp="1"/>
          </p:cNvSpPr>
          <p:nvPr>
            <p:ph type="title"/>
          </p:nvPr>
        </p:nvSpPr>
        <p:spPr>
          <a:xfrm>
            <a:off x="471948" y="264147"/>
            <a:ext cx="11110452" cy="547746"/>
          </a:xfrm>
        </p:spPr>
        <p:txBody>
          <a:bodyPr/>
          <a:lstStyle>
            <a:lvl1pPr>
              <a:defRPr sz="2721"/>
            </a:lvl1pPr>
          </a:lstStyle>
          <a:p>
            <a:r>
              <a:rPr lang="en-US"/>
              <a:t>Click to edit Master title style</a:t>
            </a:r>
            <a:endParaRPr lang="en-GB" dirty="0"/>
          </a:p>
        </p:txBody>
      </p:sp>
      <p:sp>
        <p:nvSpPr>
          <p:cNvPr id="6" name="Content Placeholder 5"/>
          <p:cNvSpPr>
            <a:spLocks noGrp="1"/>
          </p:cNvSpPr>
          <p:nvPr>
            <p:ph sz="quarter" idx="10" hasCustomPrompt="1"/>
          </p:nvPr>
        </p:nvSpPr>
        <p:spPr>
          <a:xfrm>
            <a:off x="471948" y="1030144"/>
            <a:ext cx="11110452" cy="4924570"/>
          </a:xfrm>
        </p:spPr>
        <p:txBody>
          <a:bodyPr/>
          <a:lstStyle>
            <a:lvl1pPr marL="315330" indent="-311010">
              <a:lnSpc>
                <a:spcPct val="113000"/>
              </a:lnSpc>
              <a:spcBef>
                <a:spcPts val="1000"/>
              </a:spcBef>
              <a:buFont typeface="Arial" panose="020B0604020202020204" pitchFamily="34" charset="0"/>
              <a:buChar char="•"/>
              <a:defRPr/>
            </a:lvl1pPr>
            <a:lvl2pPr marL="541320" indent="-276216">
              <a:lnSpc>
                <a:spcPct val="113000"/>
              </a:lnSpc>
              <a:spcBef>
                <a:spcPts val="1000"/>
              </a:spcBef>
              <a:buFont typeface="Courier New" panose="02070309020205020404" pitchFamily="49" charset="0"/>
              <a:buChar char="o"/>
              <a:defRPr sz="1814"/>
            </a:lvl2pPr>
            <a:lvl3pPr marL="806424" indent="-265104" defTabSz="806424">
              <a:lnSpc>
                <a:spcPct val="113000"/>
              </a:lnSpc>
              <a:spcBef>
                <a:spcPts val="1000"/>
              </a:spcBef>
              <a:defRPr sz="1633"/>
            </a:lvl3pPr>
            <a:lvl4pPr marL="1071528" indent="-265104">
              <a:lnSpc>
                <a:spcPct val="113000"/>
              </a:lnSpc>
              <a:spcBef>
                <a:spcPts val="1000"/>
              </a:spcBef>
              <a:defRPr sz="1451"/>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Slide Number Placeholder 5"/>
          <p:cNvSpPr>
            <a:spLocks noGrp="1"/>
          </p:cNvSpPr>
          <p:nvPr>
            <p:ph type="sldNum" sz="quarter" idx="12"/>
          </p:nvPr>
        </p:nvSpPr>
        <p:spPr>
          <a:xfrm>
            <a:off x="10992544" y="6384739"/>
            <a:ext cx="589856" cy="253916"/>
          </a:xfrm>
          <a:prstGeom prst="rect">
            <a:avLst/>
          </a:prstGeom>
        </p:spPr>
        <p:txBody>
          <a:bodyPr anchor="ctr"/>
          <a:lstStyle>
            <a:lvl1pPr algn="ctr">
              <a:defRPr sz="1050" b="1">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4" y="6430743"/>
            <a:ext cx="3609963" cy="161904"/>
          </a:xfrm>
          <a:prstGeom prst="rect">
            <a:avLst/>
          </a:prstGeom>
          <a:noFill/>
        </p:spPr>
        <p:txBody>
          <a:bodyPr wrap="none" lIns="0" tIns="0" rIns="0" bIns="0" rtlCol="0">
            <a:spAutoFit/>
          </a:bodyPr>
          <a:lstStyle/>
          <a:p>
            <a:r>
              <a:rPr lang="en-GB" sz="1052" spc="0" baseline="0" dirty="0">
                <a:solidFill>
                  <a:srgbClr val="757474"/>
                </a:solidFill>
              </a:rPr>
              <a:t>© NICE 2020. All rights reserved. Subject to notice of rights. </a:t>
            </a:r>
            <a:endParaRPr lang="en-US" sz="1052" spc="0" baseline="0" dirty="0">
              <a:solidFill>
                <a:srgbClr val="757474"/>
              </a:solidFill>
            </a:endParaRPr>
          </a:p>
        </p:txBody>
      </p:sp>
    </p:spTree>
    <p:extLst>
      <p:ext uri="{BB962C8B-B14F-4D97-AF65-F5344CB8AC3E}">
        <p14:creationId xmlns:p14="http://schemas.microsoft.com/office/powerpoint/2010/main" val="27269120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Content with ref 2 column">
    <p:spTree>
      <p:nvGrpSpPr>
        <p:cNvPr id="1" name=""/>
        <p:cNvGrpSpPr/>
        <p:nvPr/>
      </p:nvGrpSpPr>
      <p:grpSpPr>
        <a:xfrm>
          <a:off x="0" y="0"/>
          <a:ext cx="0" cy="0"/>
          <a:chOff x="0" y="0"/>
          <a:chExt cx="0" cy="0"/>
        </a:xfrm>
      </p:grpSpPr>
      <p:sp>
        <p:nvSpPr>
          <p:cNvPr id="2" name="Title 1"/>
          <p:cNvSpPr>
            <a:spLocks noGrp="1"/>
          </p:cNvSpPr>
          <p:nvPr>
            <p:ph type="title"/>
          </p:nvPr>
        </p:nvSpPr>
        <p:spPr>
          <a:xfrm>
            <a:off x="471948" y="254274"/>
            <a:ext cx="11110453" cy="531323"/>
          </a:xfrm>
        </p:spPr>
        <p:txBody>
          <a:bodyPr/>
          <a:lstStyle>
            <a:lvl1pPr>
              <a:defRPr sz="2721"/>
            </a:lvl1pPr>
          </a:lstStyle>
          <a:p>
            <a:r>
              <a:rPr lang="en-US"/>
              <a:t>Click to edit Master title style</a:t>
            </a:r>
            <a:endParaRPr lang="en-GB" dirty="0"/>
          </a:p>
        </p:txBody>
      </p:sp>
      <p:sp>
        <p:nvSpPr>
          <p:cNvPr id="4" name="Content Placeholder 5"/>
          <p:cNvSpPr>
            <a:spLocks noGrp="1"/>
          </p:cNvSpPr>
          <p:nvPr>
            <p:ph sz="quarter" idx="11" hasCustomPrompt="1"/>
          </p:nvPr>
        </p:nvSpPr>
        <p:spPr>
          <a:xfrm>
            <a:off x="471950" y="827934"/>
            <a:ext cx="11110451" cy="344129"/>
          </a:xfrm>
        </p:spPr>
        <p:txBody>
          <a:bodyPr>
            <a:normAutofit/>
          </a:bodyPr>
          <a:lstStyle>
            <a:lvl1pPr marL="0" indent="0">
              <a:lnSpc>
                <a:spcPct val="100000"/>
              </a:lnSpc>
              <a:spcBef>
                <a:spcPts val="0"/>
              </a:spcBef>
              <a:buNone/>
              <a:defRPr sz="1814">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457185" indent="0">
              <a:buNone/>
              <a:defRPr/>
            </a:lvl2pPr>
            <a:lvl3pPr marL="914370" indent="0">
              <a:buNone/>
              <a:defRPr sz="1800"/>
            </a:lvl3pPr>
            <a:lvl4pPr marL="1371555" indent="0">
              <a:buNone/>
              <a:defRPr sz="1800"/>
            </a:lvl4pPr>
          </a:lstStyle>
          <a:p>
            <a:pPr lvl="0"/>
            <a:r>
              <a:rPr lang="en-US" dirty="0"/>
              <a:t>Reference</a:t>
            </a:r>
          </a:p>
        </p:txBody>
      </p:sp>
      <p:sp>
        <p:nvSpPr>
          <p:cNvPr id="5" name="Slide Number Placeholder 5"/>
          <p:cNvSpPr>
            <a:spLocks noGrp="1"/>
          </p:cNvSpPr>
          <p:nvPr>
            <p:ph type="sldNum" sz="quarter" idx="12"/>
          </p:nvPr>
        </p:nvSpPr>
        <p:spPr>
          <a:xfrm>
            <a:off x="10992544" y="6383518"/>
            <a:ext cx="589856" cy="253916"/>
          </a:xfrm>
          <a:prstGeom prst="rect">
            <a:avLst/>
          </a:prstGeom>
        </p:spPr>
        <p:txBody>
          <a:bodyPr anchor="ctr"/>
          <a:lstStyle>
            <a:lvl1pPr algn="ctr">
              <a:defRPr sz="1050">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4" y="6429523"/>
            <a:ext cx="3609963" cy="161904"/>
          </a:xfrm>
          <a:prstGeom prst="rect">
            <a:avLst/>
          </a:prstGeom>
          <a:noFill/>
        </p:spPr>
        <p:txBody>
          <a:bodyPr wrap="none" lIns="0" tIns="0" rIns="0" bIns="0" rtlCol="0">
            <a:spAutoFit/>
          </a:bodyPr>
          <a:lstStyle/>
          <a:p>
            <a:r>
              <a:rPr lang="en-GB" sz="1052" spc="0" baseline="0" dirty="0">
                <a:solidFill>
                  <a:srgbClr val="757474"/>
                </a:solidFill>
              </a:rPr>
              <a:t>© NICE 2020. All rights reserved. Subject to notice of rights. </a:t>
            </a:r>
            <a:endParaRPr lang="en-US" sz="1052" spc="0" baseline="0" dirty="0">
              <a:solidFill>
                <a:srgbClr val="757474"/>
              </a:solidFill>
            </a:endParaRPr>
          </a:p>
        </p:txBody>
      </p:sp>
      <p:sp>
        <p:nvSpPr>
          <p:cNvPr id="9" name="Content Placeholder 5"/>
          <p:cNvSpPr>
            <a:spLocks noGrp="1"/>
          </p:cNvSpPr>
          <p:nvPr>
            <p:ph sz="quarter" idx="10" hasCustomPrompt="1"/>
          </p:nvPr>
        </p:nvSpPr>
        <p:spPr>
          <a:xfrm>
            <a:off x="471947" y="1335454"/>
            <a:ext cx="5311441" cy="4688859"/>
          </a:xfrm>
        </p:spPr>
        <p:txBody>
          <a:bodyPr/>
          <a:lstStyle>
            <a:lvl1pPr marL="315330" indent="-311010">
              <a:lnSpc>
                <a:spcPct val="113000"/>
              </a:lnSpc>
              <a:spcBef>
                <a:spcPts val="1000"/>
              </a:spcBef>
              <a:buFont typeface="Arial" panose="020B0604020202020204" pitchFamily="34" charset="0"/>
              <a:buChar char="•"/>
              <a:defRPr/>
            </a:lvl1pPr>
            <a:lvl2pPr marL="541320" indent="-276216">
              <a:lnSpc>
                <a:spcPct val="113000"/>
              </a:lnSpc>
              <a:spcBef>
                <a:spcPts val="1000"/>
              </a:spcBef>
              <a:buFont typeface="Courier New" panose="02070309020205020404" pitchFamily="49" charset="0"/>
              <a:buChar char="o"/>
              <a:defRPr sz="1814"/>
            </a:lvl2pPr>
            <a:lvl3pPr marL="806424" indent="-265104" defTabSz="806424">
              <a:lnSpc>
                <a:spcPct val="113000"/>
              </a:lnSpc>
              <a:spcBef>
                <a:spcPts val="1000"/>
              </a:spcBef>
              <a:defRPr sz="1633"/>
            </a:lvl3pPr>
            <a:lvl4pPr marL="1071528" indent="-265104">
              <a:lnSpc>
                <a:spcPct val="113000"/>
              </a:lnSpc>
              <a:spcBef>
                <a:spcPts val="1000"/>
              </a:spcBef>
              <a:defRPr sz="1451"/>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5"/>
          <p:cNvSpPr>
            <a:spLocks noGrp="1"/>
          </p:cNvSpPr>
          <p:nvPr>
            <p:ph sz="quarter" idx="13" hasCustomPrompt="1"/>
          </p:nvPr>
        </p:nvSpPr>
        <p:spPr>
          <a:xfrm>
            <a:off x="6270959" y="1335454"/>
            <a:ext cx="5311441" cy="4688859"/>
          </a:xfrm>
        </p:spPr>
        <p:txBody>
          <a:bodyPr/>
          <a:lstStyle>
            <a:lvl1pPr marL="315330" indent="-311010">
              <a:lnSpc>
                <a:spcPct val="113000"/>
              </a:lnSpc>
              <a:spcBef>
                <a:spcPts val="1000"/>
              </a:spcBef>
              <a:buFont typeface="Arial" panose="020B0604020202020204" pitchFamily="34" charset="0"/>
              <a:buChar char="•"/>
              <a:defRPr/>
            </a:lvl1pPr>
            <a:lvl2pPr marL="541320" indent="-276216">
              <a:lnSpc>
                <a:spcPct val="113000"/>
              </a:lnSpc>
              <a:spcBef>
                <a:spcPts val="1000"/>
              </a:spcBef>
              <a:buFont typeface="Courier New" panose="02070309020205020404" pitchFamily="49" charset="0"/>
              <a:buChar char="o"/>
              <a:defRPr sz="1814"/>
            </a:lvl2pPr>
            <a:lvl3pPr marL="806424" indent="-265104" defTabSz="806424">
              <a:lnSpc>
                <a:spcPct val="113000"/>
              </a:lnSpc>
              <a:spcBef>
                <a:spcPts val="1000"/>
              </a:spcBef>
              <a:defRPr sz="1633"/>
            </a:lvl3pPr>
            <a:lvl4pPr marL="1071528" indent="-265104">
              <a:lnSpc>
                <a:spcPct val="113000"/>
              </a:lnSpc>
              <a:spcBef>
                <a:spcPts val="1000"/>
              </a:spcBef>
              <a:defRPr sz="1451"/>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999296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Content with ref no body text">
    <p:spTree>
      <p:nvGrpSpPr>
        <p:cNvPr id="1" name=""/>
        <p:cNvGrpSpPr/>
        <p:nvPr/>
      </p:nvGrpSpPr>
      <p:grpSpPr>
        <a:xfrm>
          <a:off x="0" y="0"/>
          <a:ext cx="0" cy="0"/>
          <a:chOff x="0" y="0"/>
          <a:chExt cx="0" cy="0"/>
        </a:xfrm>
      </p:grpSpPr>
      <p:sp>
        <p:nvSpPr>
          <p:cNvPr id="2" name="Title 1"/>
          <p:cNvSpPr>
            <a:spLocks noGrp="1"/>
          </p:cNvSpPr>
          <p:nvPr>
            <p:ph type="title"/>
          </p:nvPr>
        </p:nvSpPr>
        <p:spPr>
          <a:xfrm>
            <a:off x="471948" y="254274"/>
            <a:ext cx="11110453" cy="531323"/>
          </a:xfrm>
        </p:spPr>
        <p:txBody>
          <a:bodyPr/>
          <a:lstStyle>
            <a:lvl1pPr>
              <a:defRPr sz="2721"/>
            </a:lvl1pPr>
          </a:lstStyle>
          <a:p>
            <a:r>
              <a:rPr lang="en-US"/>
              <a:t>Click to edit Master title style</a:t>
            </a:r>
            <a:endParaRPr lang="en-GB" dirty="0"/>
          </a:p>
        </p:txBody>
      </p:sp>
      <p:sp>
        <p:nvSpPr>
          <p:cNvPr id="4" name="Content Placeholder 5"/>
          <p:cNvSpPr>
            <a:spLocks noGrp="1"/>
          </p:cNvSpPr>
          <p:nvPr>
            <p:ph sz="quarter" idx="11" hasCustomPrompt="1"/>
          </p:nvPr>
        </p:nvSpPr>
        <p:spPr>
          <a:xfrm>
            <a:off x="471950" y="827934"/>
            <a:ext cx="11110451" cy="344129"/>
          </a:xfrm>
        </p:spPr>
        <p:txBody>
          <a:bodyPr>
            <a:normAutofit/>
          </a:bodyPr>
          <a:lstStyle>
            <a:lvl1pPr marL="0" indent="0">
              <a:lnSpc>
                <a:spcPct val="100000"/>
              </a:lnSpc>
              <a:spcBef>
                <a:spcPts val="0"/>
              </a:spcBef>
              <a:buNone/>
              <a:defRPr sz="1814">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457185" indent="0">
              <a:buNone/>
              <a:defRPr/>
            </a:lvl2pPr>
            <a:lvl3pPr marL="914370" indent="0">
              <a:buNone/>
              <a:defRPr sz="1800"/>
            </a:lvl3pPr>
            <a:lvl4pPr marL="1371555" indent="0">
              <a:buNone/>
              <a:defRPr sz="1800"/>
            </a:lvl4pPr>
          </a:lstStyle>
          <a:p>
            <a:pPr lvl="0"/>
            <a:r>
              <a:rPr lang="en-US" dirty="0"/>
              <a:t>Reference</a:t>
            </a:r>
          </a:p>
        </p:txBody>
      </p:sp>
      <p:sp>
        <p:nvSpPr>
          <p:cNvPr id="5" name="Slide Number Placeholder 5"/>
          <p:cNvSpPr>
            <a:spLocks noGrp="1"/>
          </p:cNvSpPr>
          <p:nvPr>
            <p:ph type="sldNum" sz="quarter" idx="12"/>
          </p:nvPr>
        </p:nvSpPr>
        <p:spPr>
          <a:xfrm>
            <a:off x="10992544" y="6383518"/>
            <a:ext cx="589856" cy="253916"/>
          </a:xfrm>
          <a:prstGeom prst="rect">
            <a:avLst/>
          </a:prstGeom>
        </p:spPr>
        <p:txBody>
          <a:bodyPr anchor="ctr"/>
          <a:lstStyle>
            <a:lvl1pPr algn="ctr">
              <a:defRPr sz="1050">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4" y="6429523"/>
            <a:ext cx="3609963" cy="161904"/>
          </a:xfrm>
          <a:prstGeom prst="rect">
            <a:avLst/>
          </a:prstGeom>
          <a:noFill/>
        </p:spPr>
        <p:txBody>
          <a:bodyPr wrap="none" lIns="0" tIns="0" rIns="0" bIns="0" rtlCol="0">
            <a:spAutoFit/>
          </a:bodyPr>
          <a:lstStyle/>
          <a:p>
            <a:r>
              <a:rPr lang="en-GB" sz="1052" spc="0" baseline="0" dirty="0">
                <a:solidFill>
                  <a:srgbClr val="757474"/>
                </a:solidFill>
              </a:rPr>
              <a:t>© NICE 2020. All rights reserved. Subject to notice of rights. </a:t>
            </a:r>
            <a:endParaRPr lang="en-US" sz="1052" spc="0" baseline="0" dirty="0">
              <a:solidFill>
                <a:srgbClr val="757474"/>
              </a:solidFill>
            </a:endParaRPr>
          </a:p>
        </p:txBody>
      </p:sp>
    </p:spTree>
    <p:extLst>
      <p:ext uri="{BB962C8B-B14F-4D97-AF65-F5344CB8AC3E}">
        <p14:creationId xmlns:p14="http://schemas.microsoft.com/office/powerpoint/2010/main" val="714588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pPr>
              <a:defRPr/>
            </a:pPr>
            <a:fld id="{330AD0C3-29DC-9446-A2F5-6100ACD3E12D}" type="datetime1">
              <a:rPr lang="en-GB" altLang="en-US" smtClean="0"/>
              <a:pPr>
                <a:defRPr/>
              </a:pPr>
              <a:t>03/07/2023</a:t>
            </a:fld>
            <a:endParaRPr lang="en-GB" altLang="en-US"/>
          </a:p>
        </p:txBody>
      </p:sp>
      <p:sp>
        <p:nvSpPr>
          <p:cNvPr id="8" name="Footer Placeholder 7"/>
          <p:cNvSpPr>
            <a:spLocks noGrp="1"/>
          </p:cNvSpPr>
          <p:nvPr>
            <p:ph type="ftr" sz="quarter" idx="11"/>
          </p:nvPr>
        </p:nvSpPr>
        <p:spPr/>
        <p:txBody>
          <a:bodyPr/>
          <a:lstStyle/>
          <a:p>
            <a:pPr>
              <a:defRPr/>
            </a:pPr>
            <a:endParaRPr lang="en-GB" altLang="en-US"/>
          </a:p>
        </p:txBody>
      </p:sp>
      <p:sp>
        <p:nvSpPr>
          <p:cNvPr id="9" name="Slide Number Placeholder 8"/>
          <p:cNvSpPr>
            <a:spLocks noGrp="1"/>
          </p:cNvSpPr>
          <p:nvPr>
            <p:ph type="sldNum" sz="quarter" idx="12"/>
          </p:nvPr>
        </p:nvSpPr>
        <p:spPr/>
        <p:txBody>
          <a:bodyPr/>
          <a:lstStyle/>
          <a:p>
            <a:fld id="{D0EB9BAE-C8B6-324F-8223-08490DE095FB}" type="slidenum">
              <a:rPr lang="en-GB" altLang="en-US" smtClean="0"/>
              <a:pPr/>
              <a:t>‹#›</a:t>
            </a:fld>
            <a:endParaRPr lang="en-GB" altLang="en-US"/>
          </a:p>
        </p:txBody>
      </p:sp>
    </p:spTree>
    <p:extLst>
      <p:ext uri="{BB962C8B-B14F-4D97-AF65-F5344CB8AC3E}">
        <p14:creationId xmlns:p14="http://schemas.microsoft.com/office/powerpoint/2010/main" val="19653565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Sign Off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E86E52D-4BFF-4907-866F-139A89019125}"/>
              </a:ext>
              <a:ext uri="{C183D7F6-B498-43B3-948B-1728B52AA6E4}">
                <adec:decorative xmlns:adec="http://schemas.microsoft.com/office/drawing/2017/decorative" val="1"/>
              </a:ext>
            </a:extLst>
          </p:cNvPr>
          <p:cNvSpPr/>
          <p:nvPr userDrawn="1"/>
        </p:nvSpPr>
        <p:spPr>
          <a:xfrm>
            <a:off x="360000" y="350520"/>
            <a:ext cx="9027014"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8" name="Title 1">
            <a:extLst>
              <a:ext uri="{FF2B5EF4-FFF2-40B4-BE49-F238E27FC236}">
                <a16:creationId xmlns:a16="http://schemas.microsoft.com/office/drawing/2014/main" id="{C3D11CDE-861E-DF4A-AF8D-3BAD036F2852}"/>
              </a:ext>
            </a:extLst>
          </p:cNvPr>
          <p:cNvSpPr>
            <a:spLocks noGrp="1"/>
          </p:cNvSpPr>
          <p:nvPr>
            <p:ph type="ctrTitle" hasCustomPrompt="1"/>
          </p:nvPr>
        </p:nvSpPr>
        <p:spPr>
          <a:xfrm>
            <a:off x="548396" y="2663825"/>
            <a:ext cx="7531197" cy="765175"/>
          </a:xfrm>
          <a:prstGeom prst="rect">
            <a:avLst/>
          </a:prstGeom>
        </p:spPr>
        <p:txBody>
          <a:bodyPr anchor="t" anchorCtr="0">
            <a:normAutofit/>
          </a:bodyPr>
          <a:lstStyle>
            <a:lvl1pPr algn="l">
              <a:defRPr sz="3600">
                <a:solidFill>
                  <a:schemeClr val="bg1">
                    <a:lumMod val="95000"/>
                  </a:schemeClr>
                </a:solidFill>
              </a:defRPr>
            </a:lvl1pPr>
          </a:lstStyle>
          <a:p>
            <a:r>
              <a:rPr lang="en-US" dirty="0"/>
              <a:t>Thank you.</a:t>
            </a:r>
          </a:p>
        </p:txBody>
      </p:sp>
      <p:sp>
        <p:nvSpPr>
          <p:cNvPr id="6" name="Picture Placeholder 11">
            <a:extLst>
              <a:ext uri="{FF2B5EF4-FFF2-40B4-BE49-F238E27FC236}">
                <a16:creationId xmlns:a16="http://schemas.microsoft.com/office/drawing/2014/main" id="{7D4A21F5-134B-489A-B35D-E70DC248D944}"/>
              </a:ext>
              <a:ext uri="{C183D7F6-B498-43B3-948B-1728B52AA6E4}">
                <adec:decorative xmlns:adec="http://schemas.microsoft.com/office/drawing/2017/decorative" val="1"/>
              </a:ext>
            </a:extLst>
          </p:cNvPr>
          <p:cNvSpPr>
            <a:spLocks noGrp="1"/>
          </p:cNvSpPr>
          <p:nvPr>
            <p:ph type="pic" sz="quarter" idx="10"/>
          </p:nvPr>
        </p:nvSpPr>
        <p:spPr>
          <a:xfrm>
            <a:off x="9545044" y="349199"/>
            <a:ext cx="2286956" cy="6156000"/>
          </a:xfrm>
        </p:spPr>
        <p:txBody>
          <a:bodyPr/>
          <a:lstStyle/>
          <a:p>
            <a:r>
              <a:rPr lang="en-US" dirty="0"/>
              <a:t>Click icon to add picture</a:t>
            </a:r>
            <a:endParaRPr lang="en-GB" dirty="0"/>
          </a:p>
        </p:txBody>
      </p:sp>
      <p:pic>
        <p:nvPicPr>
          <p:cNvPr id="10" name="Picture 9">
            <a:extLst>
              <a:ext uri="{FF2B5EF4-FFF2-40B4-BE49-F238E27FC236}">
                <a16:creationId xmlns:a16="http://schemas.microsoft.com/office/drawing/2014/main" id="{06AC24AD-9D6A-4E0B-92A7-636E8B92892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354" y="638430"/>
            <a:ext cx="4267199" cy="411779"/>
          </a:xfrm>
          <a:prstGeom prst="rect">
            <a:avLst/>
          </a:prstGeom>
        </p:spPr>
      </p:pic>
    </p:spTree>
    <p:extLst>
      <p:ext uri="{BB962C8B-B14F-4D97-AF65-F5344CB8AC3E}">
        <p14:creationId xmlns:p14="http://schemas.microsoft.com/office/powerpoint/2010/main" val="30058086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630419-854A-294A-9B3D-9B9FAB63B743}"/>
              </a:ext>
            </a:extLst>
          </p:cNvPr>
          <p:cNvSpPr>
            <a:spLocks noGrp="1"/>
          </p:cNvSpPr>
          <p:nvPr>
            <p:ph type="dt" sz="half" idx="10"/>
          </p:nvPr>
        </p:nvSpPr>
        <p:spPr/>
        <p:txBody>
          <a:bodyPr/>
          <a:lstStyle>
            <a:lvl1pPr eaLnBrk="0" hangingPunct="0">
              <a:defRPr/>
            </a:lvl1pPr>
          </a:lstStyle>
          <a:p>
            <a:pPr>
              <a:defRPr/>
            </a:pPr>
            <a:fld id="{B9A10A40-F00B-E44C-9DA9-AE6FDDC9D5D5}" type="datetime1">
              <a:rPr lang="en-GB" altLang="en-US"/>
              <a:pPr>
                <a:defRPr/>
              </a:pPr>
              <a:t>04/07/2023</a:t>
            </a:fld>
            <a:endParaRPr lang="en-GB" altLang="en-US"/>
          </a:p>
        </p:txBody>
      </p:sp>
      <p:sp>
        <p:nvSpPr>
          <p:cNvPr id="5" name="Footer Placeholder 4">
            <a:extLst>
              <a:ext uri="{FF2B5EF4-FFF2-40B4-BE49-F238E27FC236}">
                <a16:creationId xmlns:a16="http://schemas.microsoft.com/office/drawing/2014/main" id="{12F941C5-6568-1441-AC7B-DC014BD3C5EB}"/>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FFF130AB-2E6B-A849-8AF8-EA74C08FAB0B}"/>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Times" charset="0"/>
                <a:ea typeface="ＭＳ Ｐゴシック" charset="-128"/>
              </a:defRPr>
            </a:lvl1pPr>
          </a:lstStyle>
          <a:p>
            <a:pPr>
              <a:defRPr/>
            </a:pPr>
            <a:fld id="{B1B4FAC7-5EFD-9349-87A7-522887BC8634}" type="slidenum">
              <a:rPr lang="en-GB" altLang="en-US"/>
              <a:pPr>
                <a:defRPr/>
              </a:pPr>
              <a:t>‹#›</a:t>
            </a:fld>
            <a:endParaRPr lang="en-GB" altLang="en-US"/>
          </a:p>
        </p:txBody>
      </p:sp>
    </p:spTree>
    <p:extLst>
      <p:ext uri="{BB962C8B-B14F-4D97-AF65-F5344CB8AC3E}">
        <p14:creationId xmlns:p14="http://schemas.microsoft.com/office/powerpoint/2010/main" val="25458353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Sample Layout Image (Te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Lst>
          </p:cNvPr>
          <p:cNvSpPr/>
          <p:nvPr userDrawn="1"/>
        </p:nvSpPr>
        <p:spPr>
          <a:xfrm>
            <a:off x="359999" y="367937"/>
            <a:ext cx="8984025" cy="6122126"/>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7576051" cy="1276350"/>
          </a:xfrm>
          <a:prstGeom prst="rect">
            <a:avLst/>
          </a:prstGeom>
        </p:spPr>
        <p:txBody>
          <a:bodyPr anchor="t" anchorCtr="0">
            <a:normAutofit/>
          </a:bodyPr>
          <a:lstStyle>
            <a:lvl1pPr algn="l">
              <a:defRPr sz="4000">
                <a:solidFill>
                  <a:srgbClr val="FFFFFF"/>
                </a:solidFill>
              </a:defRPr>
            </a:lvl1pPr>
          </a:lstStyle>
          <a:p>
            <a:r>
              <a:rPr lang="en-US" dirty="0"/>
              <a:t>This is a sample page layout</a:t>
            </a:r>
            <a:br>
              <a:rPr lang="en-US" dirty="0"/>
            </a:br>
            <a:endParaRPr lang="en-US" dirty="0"/>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3" y="1774143"/>
            <a:ext cx="7576051" cy="3635659"/>
          </a:xfrm>
          <a:prstGeom prst="rect">
            <a:avLst/>
          </a:prstGeom>
        </p:spPr>
        <p:txBody>
          <a:bodyPr>
            <a:normAutofit/>
          </a:bodyPr>
          <a:lstStyle>
            <a:lvl1pPr marL="285750" indent="-285750" algn="l">
              <a:buFont typeface="Arial" panose="020B0604020202020204" pitchFamily="34" charset="0"/>
              <a:buChar char="•"/>
              <a:defRPr sz="18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US"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p:txBody>
      </p:sp>
      <p:sp>
        <p:nvSpPr>
          <p:cNvPr id="9" name="Picture Placeholder 11">
            <a:extLst>
              <a:ext uri="{FF2B5EF4-FFF2-40B4-BE49-F238E27FC236}">
                <a16:creationId xmlns:a16="http://schemas.microsoft.com/office/drawing/2014/main" id="{83B87938-91E5-7A42-B3B8-E496B94114D8}"/>
              </a:ext>
            </a:extLst>
          </p:cNvPr>
          <p:cNvSpPr>
            <a:spLocks noGrp="1"/>
          </p:cNvSpPr>
          <p:nvPr>
            <p:ph type="pic" sz="quarter" idx="10"/>
          </p:nvPr>
        </p:nvSpPr>
        <p:spPr>
          <a:xfrm>
            <a:off x="9545044" y="391242"/>
            <a:ext cx="2286956" cy="6098821"/>
          </a:xfrm>
        </p:spPr>
        <p:txBody>
          <a:bodyPr/>
          <a:lstStyle/>
          <a:p>
            <a:endParaRPr lang="en-GB" dirty="0"/>
          </a:p>
        </p:txBody>
      </p:sp>
      <p:pic>
        <p:nvPicPr>
          <p:cNvPr id="10" name="Picture 9" descr="A picture containing drawing&#10;&#10;Description automatically generated">
            <a:extLst>
              <a:ext uri="{FF2B5EF4-FFF2-40B4-BE49-F238E27FC236}">
                <a16:creationId xmlns:a16="http://schemas.microsoft.com/office/drawing/2014/main" id="{DFFFA366-D5B5-F246-BC40-BFD8DCE281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78540" y="6060646"/>
            <a:ext cx="666786" cy="217726"/>
          </a:xfrm>
          <a:prstGeom prst="rect">
            <a:avLst/>
          </a:prstGeom>
        </p:spPr>
      </p:pic>
    </p:spTree>
    <p:extLst>
      <p:ext uri="{BB962C8B-B14F-4D97-AF65-F5344CB8AC3E}">
        <p14:creationId xmlns:p14="http://schemas.microsoft.com/office/powerpoint/2010/main" val="42331440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B213E-C773-4711-B164-78C2B7635C5D}" type="datetimeFigureOut">
              <a:rPr lang="en-GB" smtClean="0"/>
              <a:t>04/07/2023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2E61F0-87D2-49A7-A6A8-9C0E80826BAC}" type="slidenum">
              <a:rPr lang="en-GB" smtClean="0"/>
              <a:t>‹#›</a:t>
            </a:fld>
            <a:endParaRPr lang="en-GB"/>
          </a:p>
        </p:txBody>
      </p:sp>
    </p:spTree>
    <p:extLst>
      <p:ext uri="{BB962C8B-B14F-4D97-AF65-F5344CB8AC3E}">
        <p14:creationId xmlns:p14="http://schemas.microsoft.com/office/powerpoint/2010/main" val="4968343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Bullets Image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 uri="{C183D7F6-B498-43B3-948B-1728B52AA6E4}">
                <adec:decorative xmlns:adec="http://schemas.microsoft.com/office/drawing/2017/decorative" val="1"/>
              </a:ext>
            </a:extLst>
          </p:cNvPr>
          <p:cNvSpPr/>
          <p:nvPr userDrawn="1"/>
        </p:nvSpPr>
        <p:spPr>
          <a:xfrm>
            <a:off x="359999" y="367937"/>
            <a:ext cx="11472001" cy="6122126"/>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6624432" cy="1276350"/>
          </a:xfrm>
          <a:prstGeom prst="rect">
            <a:avLst/>
          </a:prstGeom>
        </p:spPr>
        <p:txBody>
          <a:bodyPr anchor="t" anchorCtr="0">
            <a:normAutofit/>
          </a:bodyPr>
          <a:lstStyle>
            <a:lvl1pPr algn="l">
              <a:defRPr sz="4000">
                <a:solidFill>
                  <a:srgbClr val="222222"/>
                </a:solidFill>
              </a:defRPr>
            </a:lvl1pPr>
          </a:lstStyle>
          <a:p>
            <a:r>
              <a:rPr lang="en-US" dirty="0"/>
              <a:t>This is a sample page layout</a:t>
            </a:r>
            <a:br>
              <a:rPr lang="en-US" dirty="0"/>
            </a:br>
            <a:endParaRPr lang="en-US" dirty="0"/>
          </a:p>
        </p:txBody>
      </p:sp>
      <p:sp>
        <p:nvSpPr>
          <p:cNvPr id="5" name="Subtitle 1">
            <a:extLst>
              <a:ext uri="{FF2B5EF4-FFF2-40B4-BE49-F238E27FC236}">
                <a16:creationId xmlns:a16="http://schemas.microsoft.com/office/drawing/2014/main" id="{AF89FD6B-3774-0946-9EF6-17EFA435C986}"/>
              </a:ext>
            </a:extLst>
          </p:cNvPr>
          <p:cNvSpPr>
            <a:spLocks noGrp="1"/>
          </p:cNvSpPr>
          <p:nvPr>
            <p:ph type="body" sz="quarter" idx="12" hasCustomPrompt="1"/>
          </p:nvPr>
        </p:nvSpPr>
        <p:spPr>
          <a:xfrm>
            <a:off x="496888" y="1775004"/>
            <a:ext cx="6623929" cy="765175"/>
          </a:xfrm>
        </p:spPr>
        <p:txBody>
          <a:bodyPr/>
          <a:lstStyle>
            <a:lvl1pPr>
              <a:defRPr/>
            </a:lvl1pPr>
          </a:lstStyle>
          <a:p>
            <a:pPr lvl="0"/>
            <a:r>
              <a:rPr lang="en-GB" dirty="0">
                <a:solidFill>
                  <a:srgbClr val="222222"/>
                </a:solidFill>
                <a:latin typeface="Lato" panose="020F0502020204030203" pitchFamily="34" charset="77"/>
              </a:rPr>
              <a:t>Subtitle here please</a:t>
            </a:r>
            <a:endParaRPr lang="en-US" dirty="0"/>
          </a:p>
        </p:txBody>
      </p:sp>
      <p:sp>
        <p:nvSpPr>
          <p:cNvPr id="3" name="Text placeholder">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3" y="2551323"/>
            <a:ext cx="6624433" cy="3288922"/>
          </a:xfrm>
          <a:prstGeom prst="rect">
            <a:avLst/>
          </a:prstGeom>
        </p:spPr>
        <p:txBody>
          <a:bodyPr>
            <a:normAutofit/>
          </a:bodyPr>
          <a:lstStyle>
            <a:lvl1pPr marL="285750" indent="-285750" algn="l">
              <a:spcBef>
                <a:spcPts val="200"/>
              </a:spcBef>
              <a:buFont typeface="Arial" panose="020B0604020202020204" pitchFamily="34" charset="0"/>
              <a:buNone/>
              <a:defRPr sz="1800">
                <a:solidFill>
                  <a:srgbClr val="22222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2"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7339295" y="538933"/>
            <a:ext cx="4274226" cy="2718617"/>
          </a:xfrm>
        </p:spPr>
        <p:txBody>
          <a:bodyPr/>
          <a:lstStyle/>
          <a:p>
            <a:endParaRPr lang="en-GB" dirty="0"/>
          </a:p>
        </p:txBody>
      </p:sp>
      <p:sp>
        <p:nvSpPr>
          <p:cNvPr id="12" name="Picture Placeholder 11">
            <a:extLst>
              <a:ext uri="{FF2B5EF4-FFF2-40B4-BE49-F238E27FC236}">
                <a16:creationId xmlns:a16="http://schemas.microsoft.com/office/drawing/2014/main" id="{846BE371-9E73-7148-BCCF-AB4D82E0951A}"/>
              </a:ext>
              <a:ext uri="{C183D7F6-B498-43B3-948B-1728B52AA6E4}">
                <adec:decorative xmlns:adec="http://schemas.microsoft.com/office/drawing/2017/decorative" val="1"/>
              </a:ext>
            </a:extLst>
          </p:cNvPr>
          <p:cNvSpPr>
            <a:spLocks noGrp="1"/>
          </p:cNvSpPr>
          <p:nvPr>
            <p:ph type="pic" sz="quarter" idx="11"/>
          </p:nvPr>
        </p:nvSpPr>
        <p:spPr>
          <a:xfrm>
            <a:off x="7339295" y="3514498"/>
            <a:ext cx="4274226" cy="2718617"/>
          </a:xfrm>
        </p:spPr>
        <p:txBody>
          <a:bodyPr/>
          <a:lstStyle/>
          <a:p>
            <a:endParaRPr lang="en-GB" dirty="0"/>
          </a:p>
        </p:txBody>
      </p:sp>
    </p:spTree>
    <p:extLst>
      <p:ext uri="{BB962C8B-B14F-4D97-AF65-F5344CB8AC3E}">
        <p14:creationId xmlns:p14="http://schemas.microsoft.com/office/powerpoint/2010/main" val="1682392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pPr>
              <a:defRPr/>
            </a:pPr>
            <a:fld id="{84BA800F-345D-FD46-99A0-6444C601FD00}" type="datetime1">
              <a:rPr lang="en-GB" altLang="en-US" smtClean="0"/>
              <a:pPr>
                <a:defRPr/>
              </a:pPr>
              <a:t>03/07/2023</a:t>
            </a:fld>
            <a:endParaRPr lang="en-GB" altLang="en-US"/>
          </a:p>
        </p:txBody>
      </p:sp>
      <p:sp>
        <p:nvSpPr>
          <p:cNvPr id="4" name="Footer Placeholder 3"/>
          <p:cNvSpPr>
            <a:spLocks noGrp="1"/>
          </p:cNvSpPr>
          <p:nvPr>
            <p:ph type="ftr" sz="quarter" idx="11"/>
          </p:nvPr>
        </p:nvSpPr>
        <p:spPr/>
        <p:txBody>
          <a:bodyPr/>
          <a:lstStyle/>
          <a:p>
            <a:pPr>
              <a:defRPr/>
            </a:pPr>
            <a:endParaRPr lang="en-GB" altLang="en-US"/>
          </a:p>
        </p:txBody>
      </p:sp>
      <p:sp>
        <p:nvSpPr>
          <p:cNvPr id="5" name="Slide Number Placeholder 4"/>
          <p:cNvSpPr>
            <a:spLocks noGrp="1"/>
          </p:cNvSpPr>
          <p:nvPr>
            <p:ph type="sldNum" sz="quarter" idx="12"/>
          </p:nvPr>
        </p:nvSpPr>
        <p:spPr/>
        <p:txBody>
          <a:bodyPr/>
          <a:lstStyle/>
          <a:p>
            <a:fld id="{601014F7-87CA-F84A-AD00-BC4292754E7B}" type="slidenum">
              <a:rPr lang="en-GB" altLang="en-US" smtClean="0"/>
              <a:pPr/>
              <a:t>‹#›</a:t>
            </a:fld>
            <a:endParaRPr lang="en-GB" altLang="en-US"/>
          </a:p>
        </p:txBody>
      </p:sp>
    </p:spTree>
    <p:extLst>
      <p:ext uri="{BB962C8B-B14F-4D97-AF65-F5344CB8AC3E}">
        <p14:creationId xmlns:p14="http://schemas.microsoft.com/office/powerpoint/2010/main" val="476195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9F776B4-24B9-C746-8CDD-844B2F53A777}" type="datetime1">
              <a:rPr lang="en-GB" altLang="en-US" smtClean="0"/>
              <a:pPr>
                <a:defRPr/>
              </a:pPr>
              <a:t>03/07/2023</a:t>
            </a:fld>
            <a:endParaRPr lang="en-GB" altLang="en-US"/>
          </a:p>
        </p:txBody>
      </p:sp>
      <p:sp>
        <p:nvSpPr>
          <p:cNvPr id="3" name="Footer Placeholder 2"/>
          <p:cNvSpPr>
            <a:spLocks noGrp="1"/>
          </p:cNvSpPr>
          <p:nvPr>
            <p:ph type="ftr" sz="quarter" idx="11"/>
          </p:nvPr>
        </p:nvSpPr>
        <p:spPr/>
        <p:txBody>
          <a:bodyPr/>
          <a:lstStyle/>
          <a:p>
            <a:pPr>
              <a:defRPr/>
            </a:pPr>
            <a:endParaRPr lang="en-GB" altLang="en-US"/>
          </a:p>
        </p:txBody>
      </p:sp>
      <p:sp>
        <p:nvSpPr>
          <p:cNvPr id="4" name="Slide Number Placeholder 3"/>
          <p:cNvSpPr>
            <a:spLocks noGrp="1"/>
          </p:cNvSpPr>
          <p:nvPr>
            <p:ph type="sldNum" sz="quarter" idx="12"/>
          </p:nvPr>
        </p:nvSpPr>
        <p:spPr/>
        <p:txBody>
          <a:bodyPr/>
          <a:lstStyle/>
          <a:p>
            <a:fld id="{83714FB7-7E0E-F04D-911E-B6C5457A0534}" type="slidenum">
              <a:rPr lang="en-GB" altLang="en-US" smtClean="0"/>
              <a:pPr/>
              <a:t>‹#›</a:t>
            </a:fld>
            <a:endParaRPr lang="en-GB" altLang="en-US"/>
          </a:p>
        </p:txBody>
      </p:sp>
    </p:spTree>
    <p:extLst>
      <p:ext uri="{BB962C8B-B14F-4D97-AF65-F5344CB8AC3E}">
        <p14:creationId xmlns:p14="http://schemas.microsoft.com/office/powerpoint/2010/main" val="1623755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fld id="{DCFC8F30-37DD-FE43-91D8-E2858703F388}"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0EB5FC78-549A-BC44-9D99-8BEF4B38A4BD}" type="slidenum">
              <a:rPr lang="en-GB" altLang="en-US" smtClean="0"/>
              <a:pPr/>
              <a:t>‹#›</a:t>
            </a:fld>
            <a:endParaRPr lang="en-GB" altLang="en-US"/>
          </a:p>
        </p:txBody>
      </p:sp>
    </p:spTree>
    <p:extLst>
      <p:ext uri="{BB962C8B-B14F-4D97-AF65-F5344CB8AC3E}">
        <p14:creationId xmlns:p14="http://schemas.microsoft.com/office/powerpoint/2010/main" val="552520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fld id="{F4B051CF-1DC3-E440-8320-D256619A8137}"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4404CC73-7168-614E-A175-32E1D3252621}" type="slidenum">
              <a:rPr lang="en-GB" altLang="en-US" smtClean="0"/>
              <a:pPr/>
              <a:t>‹#›</a:t>
            </a:fld>
            <a:endParaRPr lang="en-GB" altLang="en-US"/>
          </a:p>
        </p:txBody>
      </p:sp>
    </p:spTree>
    <p:extLst>
      <p:ext uri="{BB962C8B-B14F-4D97-AF65-F5344CB8AC3E}">
        <p14:creationId xmlns:p14="http://schemas.microsoft.com/office/powerpoint/2010/main" val="318502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theme" Target="../theme/theme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D659A89-556B-4443-93AD-822DAA1F9F1E}" type="datetime1">
              <a:rPr lang="en-GB" altLang="en-US" smtClean="0"/>
              <a:pPr>
                <a:defRPr/>
              </a:pPr>
              <a:t>03/07/2023</a:t>
            </a:fld>
            <a:endParaRPr lang="en-GB"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DADE41-B8CF-934A-912F-030AC8ECDF1A}" type="slidenum">
              <a:rPr lang="en-US" smtClean="0"/>
              <a:t>‹#›</a:t>
            </a:fld>
            <a:endParaRPr lang="en-US"/>
          </a:p>
        </p:txBody>
      </p:sp>
    </p:spTree>
    <p:extLst>
      <p:ext uri="{BB962C8B-B14F-4D97-AF65-F5344CB8AC3E}">
        <p14:creationId xmlns:p14="http://schemas.microsoft.com/office/powerpoint/2010/main" val="2542491503"/>
      </p:ext>
    </p:extLst>
  </p:cSld>
  <p:clrMap bg1="lt1" tx1="dk1" bg2="lt2" tx2="dk2" accent1="accent1" accent2="accent2" accent3="accent3" accent4="accent4" accent5="accent5" accent6="accent6" hlink="hlink" folHlink="folHlink"/>
  <p:sldLayoutIdLst>
    <p:sldLayoutId id="2147486114" r:id="rId1"/>
    <p:sldLayoutId id="2147486115" r:id="rId2"/>
    <p:sldLayoutId id="2147486116" r:id="rId3"/>
    <p:sldLayoutId id="2147486117" r:id="rId4"/>
    <p:sldLayoutId id="2147486118" r:id="rId5"/>
    <p:sldLayoutId id="2147486119" r:id="rId6"/>
    <p:sldLayoutId id="2147486120" r:id="rId7"/>
    <p:sldLayoutId id="2147486121" r:id="rId8"/>
    <p:sldLayoutId id="2147486122" r:id="rId9"/>
    <p:sldLayoutId id="2147486123" r:id="rId10"/>
    <p:sldLayoutId id="2147486124" r:id="rId11"/>
    <p:sldLayoutId id="2147486177" r:id="rId12"/>
    <p:sldLayoutId id="2147486178" r:id="rId13"/>
    <p:sldLayoutId id="2147486179" r:id="rId14"/>
    <p:sldLayoutId id="2147486180" r:id="rId15"/>
    <p:sldLayoutId id="2147486181" r:id="rId16"/>
    <p:sldLayoutId id="2147486182" r:id="rId17"/>
    <p:sldLayoutId id="2147486183" r:id="rId18"/>
    <p:sldLayoutId id="2147486187" r:id="rId19"/>
    <p:sldLayoutId id="2147486189" r:id="rId20"/>
    <p:sldLayoutId id="2147486190" r:id="rId21"/>
    <p:sldLayoutId id="2147486191" r:id="rId22"/>
    <p:sldLayoutId id="2147486193" r:id="rId23"/>
    <p:sldLayoutId id="2147486225" r:id="rId24"/>
    <p:sldLayoutId id="2147486226" r:id="rId25"/>
    <p:sldLayoutId id="2147486227"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le Placeholder 6">
            <a:extLst>
              <a:ext uri="{FF2B5EF4-FFF2-40B4-BE49-F238E27FC236}">
                <a16:creationId xmlns:a16="http://schemas.microsoft.com/office/drawing/2014/main" id="{8D95A3C9-9C62-4772-A1CE-36239AA18826}"/>
              </a:ext>
            </a:extLst>
          </p:cNvPr>
          <p:cNvSpPr>
            <a:spLocks noGrp="1"/>
          </p:cNvSpPr>
          <p:nvPr>
            <p:ph type="title"/>
          </p:nvPr>
        </p:nvSpPr>
        <p:spPr>
          <a:xfrm>
            <a:off x="466725" y="365125"/>
            <a:ext cx="4324350" cy="1325563"/>
          </a:xfrm>
          <a:prstGeom prst="rect">
            <a:avLst/>
          </a:prstGeom>
        </p:spPr>
        <p:txBody>
          <a:bodyPr vert="horz" lIns="91440" tIns="45720" rIns="91440" bIns="45720" rtlCol="0" anchor="ctr">
            <a:normAutofit/>
          </a:bodyPr>
          <a:lstStyle/>
          <a:p>
            <a:r>
              <a:rPr lang="en-US" dirty="0"/>
              <a:t>This is the slide master template</a:t>
            </a:r>
            <a:endParaRPr lang="en-GB" dirty="0"/>
          </a:p>
        </p:txBody>
      </p:sp>
      <p:sp>
        <p:nvSpPr>
          <p:cNvPr id="8" name="Text Placeholder 7">
            <a:extLst>
              <a:ext uri="{FF2B5EF4-FFF2-40B4-BE49-F238E27FC236}">
                <a16:creationId xmlns:a16="http://schemas.microsoft.com/office/drawing/2014/main" id="{D8910A4F-E315-42EE-8468-BC6F4004260A}"/>
              </a:ext>
            </a:extLst>
          </p:cNvPr>
          <p:cNvSpPr>
            <a:spLocks noGrp="1"/>
          </p:cNvSpPr>
          <p:nvPr>
            <p:ph type="body" idx="1"/>
          </p:nvPr>
        </p:nvSpPr>
        <p:spPr>
          <a:xfrm>
            <a:off x="466725" y="1901825"/>
            <a:ext cx="4324350" cy="1325563"/>
          </a:xfrm>
          <a:prstGeom prst="rect">
            <a:avLst/>
          </a:prstGeom>
        </p:spPr>
        <p:txBody>
          <a:bodyPr vert="horz" lIns="91440" tIns="45720" rIns="91440" bIns="45720" rtlCol="0">
            <a:normAutofit/>
          </a:bodyPr>
          <a:lstStyle/>
          <a:p>
            <a:pPr lvl="0"/>
            <a:r>
              <a:rPr lang="en-US" dirty="0"/>
              <a:t>Please select from the available layout slides</a:t>
            </a:r>
            <a:endParaRPr lang="en-GB" dirty="0"/>
          </a:p>
        </p:txBody>
      </p:sp>
      <p:sp>
        <p:nvSpPr>
          <p:cNvPr id="4" name="TextBox 3">
            <a:extLst>
              <a:ext uri="{FF2B5EF4-FFF2-40B4-BE49-F238E27FC236}">
                <a16:creationId xmlns:a16="http://schemas.microsoft.com/office/drawing/2014/main" id="{85C0BEE5-F46E-489E-A982-23DBD40B04C7}"/>
              </a:ext>
            </a:extLst>
          </p:cNvPr>
          <p:cNvSpPr txBox="1"/>
          <p:nvPr userDrawn="1"/>
        </p:nvSpPr>
        <p:spPr>
          <a:xfrm>
            <a:off x="10464802" y="6479432"/>
            <a:ext cx="1681018" cy="369332"/>
          </a:xfrm>
          <a:prstGeom prst="rect">
            <a:avLst/>
          </a:prstGeom>
          <a:noFill/>
        </p:spPr>
        <p:txBody>
          <a:bodyPr wrap="square" rtlCol="0">
            <a:spAutoFit/>
          </a:bodyPr>
          <a:lstStyle/>
          <a:p>
            <a:pPr algn="r"/>
            <a:fld id="{B0D9BCF7-9F5D-465F-A433-C4E25544D769}" type="slidenum">
              <a:rPr lang="en-GB" smtClean="0"/>
              <a:pPr algn="r"/>
              <a:t>‹#›</a:t>
            </a:fld>
            <a:endParaRPr lang="en-GB" dirty="0"/>
          </a:p>
        </p:txBody>
      </p:sp>
    </p:spTree>
    <p:extLst>
      <p:ext uri="{BB962C8B-B14F-4D97-AF65-F5344CB8AC3E}">
        <p14:creationId xmlns:p14="http://schemas.microsoft.com/office/powerpoint/2010/main" val="1533447601"/>
      </p:ext>
    </p:extLst>
  </p:cSld>
  <p:clrMap bg1="lt1" tx1="dk1" bg2="lt2" tx2="dk2" accent1="accent1" accent2="accent2" accent3="accent3" accent4="accent4" accent5="accent5" accent6="accent6" hlink="hlink" folHlink="folHlink"/>
  <p:sldLayoutIdLst>
    <p:sldLayoutId id="2147486197" r:id="rId1"/>
    <p:sldLayoutId id="2147486198" r:id="rId2"/>
    <p:sldLayoutId id="2147486199" r:id="rId3"/>
    <p:sldLayoutId id="2147486200" r:id="rId4"/>
    <p:sldLayoutId id="2147486201" r:id="rId5"/>
    <p:sldLayoutId id="2147486202" r:id="rId6"/>
    <p:sldLayoutId id="2147486203" r:id="rId7"/>
    <p:sldLayoutId id="2147486204" r:id="rId8"/>
    <p:sldLayoutId id="2147486205" r:id="rId9"/>
    <p:sldLayoutId id="2147486206" r:id="rId10"/>
    <p:sldLayoutId id="2147486207" r:id="rId11"/>
    <p:sldLayoutId id="2147486208" r:id="rId12"/>
    <p:sldLayoutId id="2147486209" r:id="rId13"/>
    <p:sldLayoutId id="2147486210" r:id="rId14"/>
    <p:sldLayoutId id="2147486211" r:id="rId15"/>
    <p:sldLayoutId id="2147486212" r:id="rId16"/>
    <p:sldLayoutId id="2147486213" r:id="rId17"/>
    <p:sldLayoutId id="2147486214" r:id="rId18"/>
    <p:sldLayoutId id="2147486215" r:id="rId19"/>
    <p:sldLayoutId id="2147486216" r:id="rId20"/>
    <p:sldLayoutId id="2147486217" r:id="rId21"/>
    <p:sldLayoutId id="2147486218" r:id="rId22"/>
    <p:sldLayoutId id="2147486219" r:id="rId23"/>
    <p:sldLayoutId id="2147486220" r:id="rId24"/>
    <p:sldLayoutId id="2147486221" r:id="rId25"/>
    <p:sldLayoutId id="2147486222" r:id="rId26"/>
    <p:sldLayoutId id="2147486223" r:id="rId27"/>
    <p:sldLayoutId id="2147486224" r:id="rId28"/>
  </p:sldLayoutIdLst>
  <p:txStyles>
    <p:titleStyle>
      <a:lvl1pPr algn="l" defTabSz="914400" rtl="0" eaLnBrk="1" latinLnBrk="0" hangingPunct="1">
        <a:lnSpc>
          <a:spcPct val="90000"/>
        </a:lnSpc>
        <a:spcBef>
          <a:spcPct val="0"/>
        </a:spcBef>
        <a:buNone/>
        <a:defRPr sz="4000" b="1"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hyperlink" Target="https://academic.oup.com/fampra/article/30/6/712/526669" TargetMode="External"/><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6.xml"/><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hyperlink" Target="https://www.keelevp.com/virtual-patient/eid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customXml" Target="../ink/ink1.xml"/><Relationship Id="rId4" Type="http://schemas.openxmlformats.org/officeDocument/2006/relationships/image" Target="../media/image2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www.personalisedcareinstitute.org.uk/virtual-patients/" TargetMode="External"/><Relationship Id="rId2" Type="http://schemas.openxmlformats.org/officeDocument/2006/relationships/hyperlink" Target="http://www.keelevp.com/virtual-patient/eidm"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mailto:Jonathan.Underhill@nice.org.uk" TargetMode="External"/><Relationship Id="rId4" Type="http://schemas.openxmlformats.org/officeDocument/2006/relationships/hyperlink" Target="mailto:J.l.Underhill@keele.ac.u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6A3A4DF3-194E-8D22-83CA-F81AB6DD65A8}"/>
              </a:ext>
            </a:extLst>
          </p:cNvPr>
          <p:cNvSpPr>
            <a:spLocks noGrp="1"/>
          </p:cNvSpPr>
          <p:nvPr>
            <p:ph type="title"/>
          </p:nvPr>
        </p:nvSpPr>
        <p:spPr>
          <a:xfrm>
            <a:off x="2106613" y="188913"/>
            <a:ext cx="7772400" cy="914400"/>
          </a:xfrm>
        </p:spPr>
        <p:txBody>
          <a:bodyPr/>
          <a:lstStyle/>
          <a:p>
            <a:pPr eaLnBrk="1" hangingPunct="1"/>
            <a:r>
              <a:rPr lang="en-GB" altLang="en-US"/>
              <a:t>What I want to talk about</a:t>
            </a:r>
            <a:endParaRPr lang="en-US" altLang="en-US"/>
          </a:p>
        </p:txBody>
      </p:sp>
      <p:sp>
        <p:nvSpPr>
          <p:cNvPr id="57346" name="Rectangle 3">
            <a:extLst>
              <a:ext uri="{FF2B5EF4-FFF2-40B4-BE49-F238E27FC236}">
                <a16:creationId xmlns:a16="http://schemas.microsoft.com/office/drawing/2014/main" id="{77F54170-0722-9464-1169-CF1EAF89E481}"/>
              </a:ext>
            </a:extLst>
          </p:cNvPr>
          <p:cNvSpPr>
            <a:spLocks noGrp="1"/>
          </p:cNvSpPr>
          <p:nvPr>
            <p:ph idx="1"/>
          </p:nvPr>
        </p:nvSpPr>
        <p:spPr>
          <a:xfrm>
            <a:off x="2190751" y="1898651"/>
            <a:ext cx="6646863" cy="2862921"/>
          </a:xfrm>
        </p:spPr>
        <p:txBody>
          <a:bodyPr>
            <a:normAutofit/>
          </a:bodyPr>
          <a:lstStyle/>
          <a:p>
            <a:pPr marL="0" indent="0">
              <a:buNone/>
              <a:defRPr/>
            </a:pPr>
            <a:r>
              <a:rPr lang="en-GB" altLang="en-US" sz="2800" dirty="0"/>
              <a:t>Understanding how humans make decisions</a:t>
            </a:r>
          </a:p>
          <a:p>
            <a:pPr marL="0" indent="0">
              <a:buNone/>
              <a:defRPr/>
            </a:pPr>
            <a:r>
              <a:rPr lang="en-GB" altLang="en-US" sz="2800" dirty="0"/>
              <a:t>What this means for:</a:t>
            </a:r>
          </a:p>
          <a:p>
            <a:pPr lvl="1">
              <a:defRPr/>
            </a:pPr>
            <a:r>
              <a:rPr lang="en-GB" altLang="en-US" sz="2500" dirty="0">
                <a:solidFill>
                  <a:schemeClr val="bg1">
                    <a:lumMod val="75000"/>
                  </a:schemeClr>
                </a:solidFill>
              </a:rPr>
              <a:t>Staying up to date in an efficient way</a:t>
            </a:r>
          </a:p>
          <a:p>
            <a:pPr lvl="1">
              <a:defRPr/>
            </a:pPr>
            <a:r>
              <a:rPr lang="en-GB" altLang="en-US" sz="2500" dirty="0"/>
              <a:t>Having meaningful conversations with people about their medicines choices</a:t>
            </a:r>
          </a:p>
          <a:p>
            <a:pPr lvl="1">
              <a:defRPr/>
            </a:pPr>
            <a:r>
              <a:rPr lang="en-GB" altLang="en-US" sz="2500" dirty="0">
                <a:solidFill>
                  <a:schemeClr val="bg1">
                    <a:lumMod val="75000"/>
                  </a:schemeClr>
                </a:solidFill>
              </a:rPr>
              <a:t>Decision hygiene and safer prescribing</a:t>
            </a:r>
          </a:p>
        </p:txBody>
      </p:sp>
    </p:spTree>
    <p:extLst>
      <p:ext uri="{BB962C8B-B14F-4D97-AF65-F5344CB8AC3E}">
        <p14:creationId xmlns:p14="http://schemas.microsoft.com/office/powerpoint/2010/main" val="4276855032"/>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Title 1">
            <a:extLst>
              <a:ext uri="{FF2B5EF4-FFF2-40B4-BE49-F238E27FC236}">
                <a16:creationId xmlns:a16="http://schemas.microsoft.com/office/drawing/2014/main" id="{5A7763C6-C9BA-A24B-A0D6-4E1CB536019E}"/>
              </a:ext>
            </a:extLst>
          </p:cNvPr>
          <p:cNvSpPr>
            <a:spLocks noGrp="1"/>
          </p:cNvSpPr>
          <p:nvPr>
            <p:ph type="ctrTitle"/>
          </p:nvPr>
        </p:nvSpPr>
        <p:spPr/>
        <p:txBody>
          <a:bodyPr>
            <a:normAutofit fontScale="90000"/>
          </a:bodyPr>
          <a:lstStyle/>
          <a:p>
            <a:pPr>
              <a:lnSpc>
                <a:spcPct val="114000"/>
              </a:lnSpc>
            </a:pPr>
            <a:r>
              <a:rPr lang="en-US" altLang="en-US" sz="7200" dirty="0"/>
              <a:t>Communicate better.</a:t>
            </a:r>
            <a:br>
              <a:rPr lang="en-US" altLang="en-US" dirty="0"/>
            </a:br>
            <a:r>
              <a:rPr lang="en-US" altLang="en-US" sz="3200" dirty="0"/>
              <a:t>Conversation can “solve” most complex problems. </a:t>
            </a:r>
            <a:br>
              <a:rPr lang="en-US" altLang="en-US" sz="3200" dirty="0"/>
            </a:br>
            <a:r>
              <a:rPr lang="en-US" altLang="en-US" sz="3200" dirty="0"/>
              <a:t>More data doesn’t. </a:t>
            </a:r>
            <a:endParaRPr lang="en-US" altLang="en-US" dirty="0"/>
          </a:p>
        </p:txBody>
      </p:sp>
    </p:spTree>
    <p:extLst>
      <p:ext uri="{BB962C8B-B14F-4D97-AF65-F5344CB8AC3E}">
        <p14:creationId xmlns:p14="http://schemas.microsoft.com/office/powerpoint/2010/main" val="1201650860"/>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Title 1">
            <a:extLst>
              <a:ext uri="{FF2B5EF4-FFF2-40B4-BE49-F238E27FC236}">
                <a16:creationId xmlns:a16="http://schemas.microsoft.com/office/drawing/2014/main" id="{89103699-7847-B44E-9D91-93EC56B73689}"/>
              </a:ext>
            </a:extLst>
          </p:cNvPr>
          <p:cNvSpPr>
            <a:spLocks noGrp="1"/>
          </p:cNvSpPr>
          <p:nvPr>
            <p:ph type="ctrTitle"/>
          </p:nvPr>
        </p:nvSpPr>
        <p:spPr/>
        <p:txBody>
          <a:bodyPr>
            <a:normAutofit fontScale="90000"/>
          </a:bodyPr>
          <a:lstStyle/>
          <a:p>
            <a:pPr algn="l"/>
            <a:r>
              <a:rPr lang="en-US" altLang="en-US" dirty="0"/>
              <a:t>The evidence for good communication between clinician and patient</a:t>
            </a:r>
            <a:r>
              <a:rPr lang="is-IS" altLang="en-US" dirty="0"/>
              <a:t>...</a:t>
            </a:r>
            <a:br>
              <a:rPr lang="is-IS" altLang="en-US" sz="2400" dirty="0"/>
            </a:br>
            <a:r>
              <a:rPr lang="en-US" altLang="en-US" sz="1800" b="0" dirty="0"/>
              <a:t>www.ncbi.nlm.nih.gov/pmc/articles/PMC3096184/</a:t>
            </a:r>
            <a:br>
              <a:rPr lang="en-US" altLang="en-US" sz="2200" b="0" dirty="0"/>
            </a:br>
            <a:endParaRPr lang="en-US" altLang="en-US" sz="2400" b="0" dirty="0"/>
          </a:p>
        </p:txBody>
      </p:sp>
      <p:sp>
        <p:nvSpPr>
          <p:cNvPr id="281602" name="Content Placeholder 2">
            <a:extLst>
              <a:ext uri="{FF2B5EF4-FFF2-40B4-BE49-F238E27FC236}">
                <a16:creationId xmlns:a16="http://schemas.microsoft.com/office/drawing/2014/main" id="{D27812D7-64B5-9546-8388-F2402FF8AD51}"/>
              </a:ext>
            </a:extLst>
          </p:cNvPr>
          <p:cNvSpPr>
            <a:spLocks noGrp="1"/>
          </p:cNvSpPr>
          <p:nvPr>
            <p:ph sz="quarter" idx="13"/>
          </p:nvPr>
        </p:nvSpPr>
        <p:spPr>
          <a:xfrm>
            <a:off x="496384" y="2194136"/>
            <a:ext cx="11178000" cy="4176354"/>
          </a:xfrm>
        </p:spPr>
        <p:txBody>
          <a:bodyPr>
            <a:noAutofit/>
          </a:bodyPr>
          <a:lstStyle/>
          <a:p>
            <a:pPr marL="342900" indent="-342900">
              <a:buFont typeface="Arial" panose="020B0604020202020204" pitchFamily="34" charset="0"/>
              <a:buChar char="•"/>
            </a:pPr>
            <a:r>
              <a:rPr lang="en-US" altLang="en-US" sz="2000" dirty="0"/>
              <a:t>Helps regulate patients' emotions, facilitate comprehension of medical information, and allow for better identification of patients' needs, perceptions, and expectations </a:t>
            </a:r>
          </a:p>
          <a:p>
            <a:pPr marL="342900" indent="-342900">
              <a:buFont typeface="Arial" panose="020B0604020202020204" pitchFamily="34" charset="0"/>
              <a:buChar char="•"/>
            </a:pPr>
            <a:r>
              <a:rPr lang="en-US" altLang="en-US" sz="2000" dirty="0"/>
              <a:t>Patients are </a:t>
            </a:r>
            <a:r>
              <a:rPr lang="en-US" altLang="en-US" sz="2000" b="1" dirty="0">
                <a:solidFill>
                  <a:schemeClr val="accent1">
                    <a:lumMod val="25000"/>
                    <a:lumOff val="75000"/>
                  </a:schemeClr>
                </a:solidFill>
              </a:rPr>
              <a:t>more likely to be satisfied with their care</a:t>
            </a:r>
            <a:r>
              <a:rPr lang="en-US" altLang="en-US" sz="2000" dirty="0"/>
              <a:t>, share pertinent information for accurate diagnosis of their problems, follow advice, and adhere to the prescribed treatment</a:t>
            </a:r>
          </a:p>
          <a:p>
            <a:pPr marL="342900" indent="-342900">
              <a:buFont typeface="Arial" panose="020B0604020202020204" pitchFamily="34" charset="0"/>
              <a:buChar char="•"/>
            </a:pPr>
            <a:r>
              <a:rPr lang="en-US" altLang="en-US" sz="2000" dirty="0"/>
              <a:t>Patients' agreement with the doctor about the nature of the treatment and need for follow-up is </a:t>
            </a:r>
            <a:r>
              <a:rPr lang="en-US" altLang="en-US" sz="2000" b="1" dirty="0">
                <a:solidFill>
                  <a:schemeClr val="accent1">
                    <a:lumMod val="25000"/>
                    <a:lumOff val="75000"/>
                  </a:schemeClr>
                </a:solidFill>
              </a:rPr>
              <a:t>strongly associated with their recovery</a:t>
            </a:r>
            <a:endParaRPr lang="en-US" altLang="en-US" sz="2000" dirty="0"/>
          </a:p>
          <a:p>
            <a:pPr marL="342900" indent="-342900">
              <a:buFont typeface="Arial" panose="020B0604020202020204" pitchFamily="34" charset="0"/>
              <a:buChar char="•"/>
            </a:pPr>
            <a:r>
              <a:rPr lang="en-US" altLang="en-US" sz="2000" dirty="0"/>
              <a:t>Correlations between a </a:t>
            </a:r>
            <a:r>
              <a:rPr lang="en-US" altLang="en-US" sz="2000" b="1" dirty="0">
                <a:solidFill>
                  <a:schemeClr val="accent1">
                    <a:lumMod val="25000"/>
                    <a:lumOff val="75000"/>
                  </a:schemeClr>
                </a:solidFill>
              </a:rPr>
              <a:t>sense of control </a:t>
            </a:r>
            <a:r>
              <a:rPr lang="en-US" altLang="en-US" sz="2000" dirty="0"/>
              <a:t>and the </a:t>
            </a:r>
            <a:r>
              <a:rPr lang="en-US" altLang="en-US" sz="2000" b="1" dirty="0">
                <a:solidFill>
                  <a:schemeClr val="accent1">
                    <a:lumMod val="25000"/>
                    <a:lumOff val="75000"/>
                  </a:schemeClr>
                </a:solidFill>
              </a:rPr>
              <a:t>ability to tolerate pain, recovery from illness, decreased tumor growth, and daily functioning</a:t>
            </a:r>
            <a:r>
              <a:rPr lang="en-US" altLang="en-US" sz="2000" dirty="0"/>
              <a:t>.  Enhanced psychological adjustments and better mental health have also been reported</a:t>
            </a:r>
          </a:p>
          <a:p>
            <a:pPr marL="342900" indent="-342900">
              <a:buFont typeface="Arial" panose="020B0604020202020204" pitchFamily="34" charset="0"/>
              <a:buChar char="•"/>
            </a:pPr>
            <a:r>
              <a:rPr lang="en-US" altLang="en-US" sz="2000" b="1" dirty="0">
                <a:solidFill>
                  <a:schemeClr val="accent1">
                    <a:lumMod val="25000"/>
                    <a:lumOff val="75000"/>
                  </a:schemeClr>
                </a:solidFill>
              </a:rPr>
              <a:t>Decrease in length of hospital stay</a:t>
            </a:r>
          </a:p>
          <a:p>
            <a:pPr marL="342900" indent="-342900">
              <a:buFont typeface="Arial" panose="020B0604020202020204" pitchFamily="34" charset="0"/>
              <a:buChar char="•"/>
            </a:pPr>
            <a:r>
              <a:rPr lang="en-US" altLang="en-US" sz="2000" dirty="0"/>
              <a:t>Satisfied patients are </a:t>
            </a:r>
            <a:r>
              <a:rPr lang="en-US" altLang="en-US" sz="2000" b="1" dirty="0">
                <a:solidFill>
                  <a:schemeClr val="accent1">
                    <a:lumMod val="25000"/>
                    <a:lumOff val="75000"/>
                  </a:schemeClr>
                </a:solidFill>
              </a:rPr>
              <a:t>less likely to lodge formal complaints or initiate malpractice complaints</a:t>
            </a:r>
            <a:r>
              <a:rPr lang="en-US" altLang="en-US" sz="2000" dirty="0"/>
              <a:t>. </a:t>
            </a:r>
          </a:p>
          <a:p>
            <a:pPr marL="342900" indent="-342900">
              <a:buFont typeface="Arial" panose="020B0604020202020204" pitchFamily="34" charset="0"/>
              <a:buChar char="•"/>
            </a:pPr>
            <a:r>
              <a:rPr lang="en-US" altLang="en-US" sz="2000" dirty="0"/>
              <a:t>         Clinicians reported </a:t>
            </a:r>
            <a:r>
              <a:rPr lang="en-US" altLang="en-US" sz="2000" b="1" dirty="0">
                <a:solidFill>
                  <a:schemeClr val="accent1">
                    <a:lumMod val="25000"/>
                    <a:lumOff val="75000"/>
                  </a:schemeClr>
                </a:solidFill>
              </a:rPr>
              <a:t>greater job satisfaction, less work-related stress, and reduced burnout</a:t>
            </a:r>
            <a:endParaRPr lang="en-US" altLang="en-US" sz="4000" dirty="0"/>
          </a:p>
        </p:txBody>
      </p:sp>
      <p:pic>
        <p:nvPicPr>
          <p:cNvPr id="2" name="Picture 1">
            <a:extLst>
              <a:ext uri="{FF2B5EF4-FFF2-40B4-BE49-F238E27FC236}">
                <a16:creationId xmlns:a16="http://schemas.microsoft.com/office/drawing/2014/main" id="{5B3DBA52-A794-5241-A7CE-7CBD5917254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384206" y="1087821"/>
            <a:ext cx="3393196" cy="919908"/>
          </a:xfrm>
          <a:prstGeom prst="rect">
            <a:avLst/>
          </a:prstGeom>
        </p:spPr>
      </p:pic>
    </p:spTree>
    <p:extLst>
      <p:ext uri="{BB962C8B-B14F-4D97-AF65-F5344CB8AC3E}">
        <p14:creationId xmlns:p14="http://schemas.microsoft.com/office/powerpoint/2010/main" val="1482419563"/>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04DD15-5298-1840-8E66-BBF88A39BEA0}"/>
              </a:ext>
            </a:extLst>
          </p:cNvPr>
          <p:cNvSpPr>
            <a:spLocks noGrp="1"/>
          </p:cNvSpPr>
          <p:nvPr>
            <p:ph type="body" sz="quarter" idx="11"/>
          </p:nvPr>
        </p:nvSpPr>
        <p:spPr/>
        <p:txBody>
          <a:bodyPr>
            <a:normAutofit fontScale="85000" lnSpcReduction="20000"/>
          </a:bodyPr>
          <a:lstStyle/>
          <a:p>
            <a:r>
              <a:rPr lang="en-US" dirty="0">
                <a:latin typeface="+mn-lt"/>
              </a:rPr>
              <a:t>What consultation models have you used / do you use / have you heard of?</a:t>
            </a:r>
          </a:p>
        </p:txBody>
      </p:sp>
    </p:spTree>
    <p:extLst>
      <p:ext uri="{BB962C8B-B14F-4D97-AF65-F5344CB8AC3E}">
        <p14:creationId xmlns:p14="http://schemas.microsoft.com/office/powerpoint/2010/main" val="429370981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latin typeface="+mn-lt"/>
              </a:rPr>
              <a:t>Calgary-Cambridge (78 items)</a:t>
            </a:r>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83947" y="1455739"/>
            <a:ext cx="7224106" cy="4159503"/>
          </a:xfrm>
          <a:prstGeom prst="rect">
            <a:avLst/>
          </a:prstGeom>
        </p:spPr>
      </p:pic>
    </p:spTree>
    <p:extLst>
      <p:ext uri="{BB962C8B-B14F-4D97-AF65-F5344CB8AC3E}">
        <p14:creationId xmlns:p14="http://schemas.microsoft.com/office/powerpoint/2010/main" val="183073456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431306"/>
            <a:ext cx="10894742" cy="1143000"/>
          </a:xfrm>
        </p:spPr>
        <p:txBody>
          <a:bodyPr>
            <a:normAutofit fontScale="90000"/>
          </a:bodyPr>
          <a:lstStyle/>
          <a:p>
            <a:r>
              <a:rPr lang="en-GB" dirty="0">
                <a:latin typeface="+mn-lt"/>
              </a:rPr>
              <a:t>Going on a Date / Meeting his / her parents for the first time / First day in a new job</a:t>
            </a:r>
          </a:p>
        </p:txBody>
      </p:sp>
      <p:sp>
        <p:nvSpPr>
          <p:cNvPr id="3" name="Content Placeholder 2"/>
          <p:cNvSpPr>
            <a:spLocks noGrp="1"/>
          </p:cNvSpPr>
          <p:nvPr>
            <p:ph sz="half" idx="1"/>
          </p:nvPr>
        </p:nvSpPr>
        <p:spPr>
          <a:xfrm>
            <a:off x="1981200" y="2294470"/>
            <a:ext cx="8229600" cy="3560725"/>
          </a:xfrm>
        </p:spPr>
        <p:txBody>
          <a:bodyPr>
            <a:normAutofit fontScale="92500" lnSpcReduction="10000"/>
          </a:bodyPr>
          <a:lstStyle/>
          <a:p>
            <a:r>
              <a:rPr lang="en-GB" sz="2400" dirty="0"/>
              <a:t>How did you talk to the new person/people you met?</a:t>
            </a:r>
          </a:p>
          <a:p>
            <a:pPr lvl="1"/>
            <a:r>
              <a:rPr lang="en-GB" sz="2000" dirty="0"/>
              <a:t>Did you memorise 78 things to say?</a:t>
            </a:r>
          </a:p>
          <a:p>
            <a:pPr lvl="1"/>
            <a:r>
              <a:rPr lang="en-GB" sz="2000" dirty="0"/>
              <a:t>Did you write out a script?</a:t>
            </a:r>
            <a:endParaRPr lang="en-GB" dirty="0"/>
          </a:p>
          <a:p>
            <a:r>
              <a:rPr lang="en-GB" sz="2400" dirty="0"/>
              <a:t>No!!</a:t>
            </a:r>
          </a:p>
          <a:p>
            <a:r>
              <a:rPr lang="en-GB" sz="2400" dirty="0"/>
              <a:t>You had a rough idea of a few topics</a:t>
            </a:r>
          </a:p>
          <a:p>
            <a:pPr lvl="1"/>
            <a:r>
              <a:rPr lang="en-GB" sz="2000" dirty="0"/>
              <a:t>Introduce yourself.</a:t>
            </a:r>
          </a:p>
          <a:p>
            <a:pPr lvl="1"/>
            <a:r>
              <a:rPr lang="en-GB" sz="2000" dirty="0"/>
              <a:t>Ask open questions….”What can I help with?”</a:t>
            </a:r>
          </a:p>
          <a:p>
            <a:pPr lvl="1"/>
            <a:r>
              <a:rPr lang="en-GB" sz="2000" dirty="0"/>
              <a:t>How long have they worked / lived there? </a:t>
            </a:r>
          </a:p>
          <a:p>
            <a:pPr lvl="1"/>
            <a:r>
              <a:rPr lang="en-GB" sz="2000" dirty="0"/>
              <a:t>Where did they work / live before?</a:t>
            </a:r>
          </a:p>
          <a:p>
            <a:pPr lvl="1"/>
            <a:r>
              <a:rPr lang="en-GB" sz="2000" dirty="0"/>
              <a:t>Interests / hobbies / recent TV / music / sport / cinema, theatre? </a:t>
            </a:r>
          </a:p>
          <a:p>
            <a:pPr lvl="1"/>
            <a:r>
              <a:rPr lang="en-GB" sz="2000" dirty="0"/>
              <a:t>Etc.</a:t>
            </a:r>
          </a:p>
        </p:txBody>
      </p:sp>
    </p:spTree>
    <p:extLst>
      <p:ext uri="{BB962C8B-B14F-4D97-AF65-F5344CB8AC3E}">
        <p14:creationId xmlns:p14="http://schemas.microsoft.com/office/powerpoint/2010/main" val="264207219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981200" y="1298751"/>
            <a:ext cx="8229600" cy="3862177"/>
          </a:xfrm>
        </p:spPr>
        <p:txBody>
          <a:bodyPr/>
          <a:lstStyle/>
          <a:p>
            <a:pPr marL="514350" indent="-514350">
              <a:buFont typeface="+mj-lt"/>
              <a:buAutoNum type="arabicPeriod"/>
            </a:pPr>
            <a:r>
              <a:rPr lang="en-GB" sz="3200" dirty="0"/>
              <a:t>Shut up (open questions).</a:t>
            </a:r>
          </a:p>
          <a:p>
            <a:pPr>
              <a:buFont typeface="+mj-lt"/>
              <a:buAutoNum type="arabicPeriod"/>
            </a:pPr>
            <a:endParaRPr lang="en-GB" sz="1600" dirty="0"/>
          </a:p>
          <a:p>
            <a:pPr marL="514350" indent="-514350">
              <a:buFont typeface="+mj-lt"/>
              <a:buAutoNum type="arabicPeriod"/>
            </a:pPr>
            <a:r>
              <a:rPr lang="en-GB" sz="3200" dirty="0"/>
              <a:t>Listen.</a:t>
            </a:r>
          </a:p>
          <a:p>
            <a:pPr>
              <a:buFont typeface="+mj-lt"/>
              <a:buAutoNum type="arabicPeriod"/>
            </a:pPr>
            <a:endParaRPr lang="en-GB" sz="1600" dirty="0"/>
          </a:p>
          <a:p>
            <a:pPr marL="514350" indent="-514350">
              <a:buFont typeface="+mj-lt"/>
              <a:buAutoNum type="arabicPeriod"/>
            </a:pPr>
            <a:r>
              <a:rPr lang="en-GB" sz="3200" dirty="0"/>
              <a:t>Know something.</a:t>
            </a:r>
          </a:p>
          <a:p>
            <a:pPr>
              <a:buFont typeface="+mj-lt"/>
              <a:buAutoNum type="arabicPeriod"/>
            </a:pPr>
            <a:endParaRPr lang="en-GB" sz="1600" dirty="0"/>
          </a:p>
          <a:p>
            <a:pPr marL="514350" indent="-514350">
              <a:buFont typeface="+mj-lt"/>
              <a:buAutoNum type="arabicPeriod"/>
            </a:pPr>
            <a:r>
              <a:rPr lang="en-GB" sz="3200" dirty="0"/>
              <a:t>Be kind.</a:t>
            </a:r>
          </a:p>
          <a:p>
            <a:endParaRPr lang="en-GB" dirty="0"/>
          </a:p>
        </p:txBody>
      </p:sp>
      <p:pic>
        <p:nvPicPr>
          <p:cNvPr id="4" name="Picture 2" descr="Image result for david haslam"/>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827824" y="2436777"/>
            <a:ext cx="3070613" cy="27241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827825" y="5298247"/>
            <a:ext cx="3070613" cy="707886"/>
          </a:xfrm>
          <a:prstGeom prst="rect">
            <a:avLst/>
          </a:prstGeom>
          <a:noFill/>
        </p:spPr>
        <p:txBody>
          <a:bodyPr wrap="square" rtlCol="0">
            <a:spAutoFit/>
          </a:bodyPr>
          <a:lstStyle/>
          <a:p>
            <a:pPr algn="ctr"/>
            <a:r>
              <a:rPr lang="en-GB" dirty="0"/>
              <a:t>Prof Sir David Haslam </a:t>
            </a:r>
          </a:p>
          <a:p>
            <a:pPr algn="ctr"/>
            <a:endParaRPr lang="en-GB" sz="800" dirty="0"/>
          </a:p>
          <a:p>
            <a:pPr algn="ctr"/>
            <a:r>
              <a:rPr lang="en-GB" sz="1400" dirty="0"/>
              <a:t>Former Chair of NICE</a:t>
            </a:r>
          </a:p>
        </p:txBody>
      </p:sp>
    </p:spTree>
    <p:extLst>
      <p:ext uri="{BB962C8B-B14F-4D97-AF65-F5344CB8AC3E}">
        <p14:creationId xmlns:p14="http://schemas.microsoft.com/office/powerpoint/2010/main" val="678323696"/>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Has Communication Occurred?</a:t>
            </a:r>
          </a:p>
        </p:txBody>
      </p:sp>
      <p:sp>
        <p:nvSpPr>
          <p:cNvPr id="3" name="Content Placeholder 2"/>
          <p:cNvSpPr>
            <a:spLocks noGrp="1"/>
          </p:cNvSpPr>
          <p:nvPr>
            <p:ph sz="half" idx="1"/>
          </p:nvPr>
        </p:nvSpPr>
        <p:spPr/>
        <p:txBody>
          <a:bodyPr/>
          <a:lstStyle/>
          <a:p>
            <a:r>
              <a:rPr lang="en-GB" sz="2400" i="1" dirty="0"/>
              <a:t>“The single biggest problem in communication is the illusion that it has taken place”  </a:t>
            </a:r>
            <a:r>
              <a:rPr lang="en-GB" sz="2400" dirty="0"/>
              <a:t>   </a:t>
            </a:r>
          </a:p>
          <a:p>
            <a:pPr lvl="1"/>
            <a:r>
              <a:rPr lang="en-GB" sz="2000" dirty="0"/>
              <a:t>George Bernard Shaw</a:t>
            </a:r>
          </a:p>
          <a:p>
            <a:endParaRPr lang="en-GB" dirty="0"/>
          </a:p>
          <a:p>
            <a:r>
              <a:rPr lang="en-GB" sz="2400" b="1" dirty="0">
                <a:solidFill>
                  <a:srgbClr val="C00000"/>
                </a:solidFill>
              </a:rPr>
              <a:t>75%</a:t>
            </a:r>
            <a:r>
              <a:rPr lang="en-GB" sz="2400" b="1" dirty="0"/>
              <a:t> </a:t>
            </a:r>
            <a:r>
              <a:rPr lang="en-GB" sz="2400" dirty="0"/>
              <a:t>of orthopaedic surgeons asked believed they had communicated effectively</a:t>
            </a:r>
          </a:p>
          <a:p>
            <a:endParaRPr lang="en-GB" sz="1800" dirty="0"/>
          </a:p>
          <a:p>
            <a:r>
              <a:rPr lang="en-GB" sz="2400" dirty="0"/>
              <a:t>Only </a:t>
            </a:r>
            <a:r>
              <a:rPr lang="en-GB" sz="2400" b="1" dirty="0">
                <a:solidFill>
                  <a:srgbClr val="C00000"/>
                </a:solidFill>
              </a:rPr>
              <a:t>21%</a:t>
            </a:r>
            <a:r>
              <a:rPr lang="en-GB" sz="2400" dirty="0"/>
              <a:t> of patients reported effective communication</a:t>
            </a:r>
          </a:p>
          <a:p>
            <a:endParaRPr lang="en-GB" sz="1800" dirty="0"/>
          </a:p>
        </p:txBody>
      </p:sp>
    </p:spTree>
    <p:extLst>
      <p:ext uri="{BB962C8B-B14F-4D97-AF65-F5344CB8AC3E}">
        <p14:creationId xmlns:p14="http://schemas.microsoft.com/office/powerpoint/2010/main" val="66653288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Interruption</a:t>
            </a:r>
            <a:endParaRPr lang="en-GB" dirty="0"/>
          </a:p>
        </p:txBody>
      </p:sp>
      <p:sp>
        <p:nvSpPr>
          <p:cNvPr id="3" name="Content Placeholder 2"/>
          <p:cNvSpPr>
            <a:spLocks noGrp="1"/>
          </p:cNvSpPr>
          <p:nvPr>
            <p:ph sz="half" idx="1"/>
          </p:nvPr>
        </p:nvSpPr>
        <p:spPr/>
        <p:txBody>
          <a:bodyPr/>
          <a:lstStyle/>
          <a:p>
            <a:r>
              <a:rPr lang="en-GB" sz="2400" dirty="0"/>
              <a:t>After asking the initial question (“</a:t>
            </a:r>
            <a:r>
              <a:rPr lang="en-GB" sz="2400" i="1" dirty="0"/>
              <a:t>How can I help?</a:t>
            </a:r>
            <a:r>
              <a:rPr lang="en-GB" sz="2400" dirty="0"/>
              <a:t>”), how long before an average professional interrupts?</a:t>
            </a:r>
          </a:p>
          <a:p>
            <a:endParaRPr lang="en-GB" sz="2000" dirty="0"/>
          </a:p>
          <a:p>
            <a:r>
              <a:rPr lang="en-GB" sz="2400" dirty="0"/>
              <a:t>About </a:t>
            </a:r>
            <a:r>
              <a:rPr lang="en-GB" sz="2400" u="sng" dirty="0"/>
              <a:t>10 seconds</a:t>
            </a:r>
          </a:p>
          <a:p>
            <a:pPr lvl="1"/>
            <a:r>
              <a:rPr lang="en-GB" sz="2000" dirty="0"/>
              <a:t>As little as 3 seconds!</a:t>
            </a:r>
          </a:p>
          <a:p>
            <a:pPr lvl="1"/>
            <a:endParaRPr lang="en-GB" sz="2000" dirty="0"/>
          </a:p>
          <a:p>
            <a:r>
              <a:rPr lang="en-GB" sz="2400" dirty="0"/>
              <a:t>How will long patients talk for?</a:t>
            </a:r>
            <a:endParaRPr lang="en-GB" sz="1800" dirty="0"/>
          </a:p>
          <a:p>
            <a:pPr lvl="1"/>
            <a:r>
              <a:rPr lang="en-GB" sz="2000" dirty="0"/>
              <a:t>Around </a:t>
            </a:r>
            <a:r>
              <a:rPr lang="en-GB" sz="2000" u="sng" dirty="0"/>
              <a:t>30 seconds</a:t>
            </a:r>
          </a:p>
          <a:p>
            <a:endParaRPr lang="en-GB" dirty="0"/>
          </a:p>
        </p:txBody>
      </p:sp>
    </p:spTree>
    <p:extLst>
      <p:ext uri="{BB962C8B-B14F-4D97-AF65-F5344CB8AC3E}">
        <p14:creationId xmlns:p14="http://schemas.microsoft.com/office/powerpoint/2010/main" val="361341008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Interruption Data</a:t>
            </a:r>
          </a:p>
        </p:txBody>
      </p:sp>
      <p:sp>
        <p:nvSpPr>
          <p:cNvPr id="3" name="Content Placeholder 2"/>
          <p:cNvSpPr>
            <a:spLocks noGrp="1"/>
          </p:cNvSpPr>
          <p:nvPr>
            <p:ph sz="half" idx="1"/>
          </p:nvPr>
        </p:nvSpPr>
        <p:spPr/>
        <p:txBody>
          <a:bodyPr/>
          <a:lstStyle/>
          <a:p>
            <a:r>
              <a:rPr lang="en-GB" sz="2400" dirty="0"/>
              <a:t>GPs, nurses and pharmacists let the patient finish their agenda </a:t>
            </a:r>
            <a:r>
              <a:rPr lang="en-GB" sz="2400" dirty="0">
                <a:solidFill>
                  <a:srgbClr val="C00000"/>
                </a:solidFill>
              </a:rPr>
              <a:t>20</a:t>
            </a:r>
            <a:r>
              <a:rPr lang="en-GB" sz="2400" b="1" dirty="0">
                <a:solidFill>
                  <a:srgbClr val="C00000"/>
                </a:solidFill>
              </a:rPr>
              <a:t>%</a:t>
            </a:r>
            <a:r>
              <a:rPr lang="en-GB" sz="2400" dirty="0"/>
              <a:t> of the time</a:t>
            </a:r>
          </a:p>
          <a:p>
            <a:pPr lvl="1"/>
            <a:r>
              <a:rPr lang="en-GB" sz="2000" dirty="0"/>
              <a:t>Weiss et al., 2013</a:t>
            </a:r>
          </a:p>
          <a:p>
            <a:endParaRPr lang="en-GB" dirty="0"/>
          </a:p>
          <a:p>
            <a:r>
              <a:rPr lang="en-GB" sz="2400" dirty="0"/>
              <a:t>In another study, Dr’s identified the patients agenda </a:t>
            </a:r>
            <a:r>
              <a:rPr lang="en-GB" sz="2400" dirty="0">
                <a:solidFill>
                  <a:srgbClr val="C00000"/>
                </a:solidFill>
              </a:rPr>
              <a:t>6%</a:t>
            </a:r>
            <a:r>
              <a:rPr lang="en-GB" sz="2400" dirty="0"/>
              <a:t> of the time</a:t>
            </a:r>
          </a:p>
          <a:p>
            <a:pPr lvl="2"/>
            <a:r>
              <a:rPr lang="en-GB" sz="1600" dirty="0">
                <a:hlinkClick r:id="rId3"/>
              </a:rPr>
              <a:t>https://academic.oup.com/fampra/article/30/6/712/526669</a:t>
            </a:r>
            <a:endParaRPr lang="en-GB" sz="1600" dirty="0"/>
          </a:p>
        </p:txBody>
      </p:sp>
    </p:spTree>
    <p:extLst>
      <p:ext uri="{BB962C8B-B14F-4D97-AF65-F5344CB8AC3E}">
        <p14:creationId xmlns:p14="http://schemas.microsoft.com/office/powerpoint/2010/main" val="109548562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Impact of Communication</a:t>
            </a:r>
          </a:p>
        </p:txBody>
      </p:sp>
      <p:sp>
        <p:nvSpPr>
          <p:cNvPr id="3" name="Content Placeholder 2"/>
          <p:cNvSpPr>
            <a:spLocks noGrp="1"/>
          </p:cNvSpPr>
          <p:nvPr>
            <p:ph sz="half" idx="1"/>
          </p:nvPr>
        </p:nvSpPr>
        <p:spPr/>
        <p:txBody>
          <a:bodyPr/>
          <a:lstStyle/>
          <a:p>
            <a:r>
              <a:rPr lang="en-GB" sz="2400" dirty="0"/>
              <a:t>Actual Words – 7%</a:t>
            </a:r>
          </a:p>
          <a:p>
            <a:pPr marL="0" indent="0">
              <a:buNone/>
            </a:pPr>
            <a:endParaRPr lang="en-GB" sz="1600" dirty="0"/>
          </a:p>
          <a:p>
            <a:r>
              <a:rPr lang="en-GB" sz="2400" dirty="0"/>
              <a:t>The way we speak – 38%</a:t>
            </a:r>
          </a:p>
          <a:p>
            <a:pPr marL="0" indent="0">
              <a:buNone/>
            </a:pPr>
            <a:endParaRPr lang="en-GB" sz="1600" dirty="0"/>
          </a:p>
          <a:p>
            <a:r>
              <a:rPr lang="en-GB" sz="2400" dirty="0"/>
              <a:t>Facial expressions – 55%</a:t>
            </a:r>
            <a:endParaRPr lang="en-GB" sz="2000" dirty="0"/>
          </a:p>
          <a:p>
            <a:endParaRPr lang="en-GB" sz="3600" dirty="0"/>
          </a:p>
          <a:p>
            <a:r>
              <a:rPr lang="en-GB" sz="2400" dirty="0"/>
              <a:t>Maybe not accurate, but makes a valid point</a:t>
            </a:r>
          </a:p>
          <a:p>
            <a:pPr lvl="1"/>
            <a:r>
              <a:rPr lang="en-GB" sz="2000" dirty="0"/>
              <a:t>Communication is about more than words!</a:t>
            </a:r>
          </a:p>
        </p:txBody>
      </p:sp>
      <p:sp>
        <p:nvSpPr>
          <p:cNvPr id="4" name="TextBox 3"/>
          <p:cNvSpPr txBox="1"/>
          <p:nvPr/>
        </p:nvSpPr>
        <p:spPr>
          <a:xfrm>
            <a:off x="1981200" y="5850284"/>
            <a:ext cx="6587412" cy="646331"/>
          </a:xfrm>
          <a:prstGeom prst="rect">
            <a:avLst/>
          </a:prstGeom>
          <a:noFill/>
        </p:spPr>
        <p:txBody>
          <a:bodyPr wrap="square" rtlCol="0">
            <a:spAutoFit/>
          </a:bodyPr>
          <a:lstStyle/>
          <a:p>
            <a:r>
              <a:rPr lang="en-GB" sz="900" dirty="0" err="1"/>
              <a:t>Mehrabian</a:t>
            </a:r>
            <a:r>
              <a:rPr lang="en-GB" sz="900" dirty="0"/>
              <a:t>, A., &amp; Ferris, S. (1967). Inference of attitudes from nonverbal communication in two channels. Journal of Consulting Psychology, 31, 248-2</a:t>
            </a:r>
          </a:p>
          <a:p>
            <a:r>
              <a:rPr lang="en-GB" sz="900" dirty="0" err="1"/>
              <a:t>Lapakko</a:t>
            </a:r>
            <a:r>
              <a:rPr lang="en-GB" sz="900" dirty="0"/>
              <a:t>, D., 1997. Three cheers for language: A closer examination of a widely cited study of nonverbal communication. Communication Education, 46(1), pp.63-67.</a:t>
            </a:r>
          </a:p>
        </p:txBody>
      </p:sp>
    </p:spTree>
    <p:extLst>
      <p:ext uri="{BB962C8B-B14F-4D97-AF65-F5344CB8AC3E}">
        <p14:creationId xmlns:p14="http://schemas.microsoft.com/office/powerpoint/2010/main" val="3089949862"/>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a:extLst>
              <a:ext uri="{FF2B5EF4-FFF2-40B4-BE49-F238E27FC236}">
                <a16:creationId xmlns:a16="http://schemas.microsoft.com/office/drawing/2014/main" id="{8ECB4309-9A28-7318-836D-1E0FB6F4144A}"/>
              </a:ext>
            </a:extLst>
          </p:cNvPr>
          <p:cNvSpPr>
            <a:spLocks noGrp="1" noChangeArrowheads="1"/>
          </p:cNvSpPr>
          <p:nvPr>
            <p:ph type="title"/>
          </p:nvPr>
        </p:nvSpPr>
        <p:spPr/>
        <p:txBody>
          <a:bodyPr/>
          <a:lstStyle/>
          <a:p>
            <a:r>
              <a:rPr lang="en-US" altLang="en-US" dirty="0">
                <a:ea typeface="ＭＳ Ｐゴシック" panose="020B0600070205080204" pitchFamily="34" charset="-128"/>
              </a:rPr>
              <a:t>Summary of cognitive psychology session</a:t>
            </a:r>
          </a:p>
        </p:txBody>
      </p:sp>
      <p:sp>
        <p:nvSpPr>
          <p:cNvPr id="136194" name="Content Placeholder 2">
            <a:extLst>
              <a:ext uri="{FF2B5EF4-FFF2-40B4-BE49-F238E27FC236}">
                <a16:creationId xmlns:a16="http://schemas.microsoft.com/office/drawing/2014/main" id="{4D176717-C9B3-8D05-C11B-7338650BDE8C}"/>
              </a:ext>
            </a:extLst>
          </p:cNvPr>
          <p:cNvSpPr>
            <a:spLocks noGrp="1" noChangeArrowheads="1"/>
          </p:cNvSpPr>
          <p:nvPr>
            <p:ph idx="1"/>
          </p:nvPr>
        </p:nvSpPr>
        <p:spPr>
          <a:xfrm>
            <a:off x="1875204" y="1902540"/>
            <a:ext cx="9193849" cy="4296129"/>
          </a:xfrm>
        </p:spPr>
        <p:txBody>
          <a:bodyPr>
            <a:noAutofit/>
          </a:bodyPr>
          <a:lstStyle/>
          <a:p>
            <a:r>
              <a:rPr lang="en-US" altLang="en-US" dirty="0">
                <a:ea typeface="ＭＳ Ｐゴシック" panose="020B0600070205080204" pitchFamily="34" charset="-128"/>
              </a:rPr>
              <a:t>Dual process theory and the importance of </a:t>
            </a:r>
            <a:r>
              <a:rPr lang="en-US" altLang="en-US" dirty="0">
                <a:solidFill>
                  <a:srgbClr val="FF0000"/>
                </a:solidFill>
                <a:ea typeface="ＭＳ Ｐゴシック" panose="020B0600070205080204" pitchFamily="34" charset="-128"/>
              </a:rPr>
              <a:t>pattern recognition</a:t>
            </a:r>
            <a:r>
              <a:rPr lang="en-US" altLang="en-US" dirty="0">
                <a:ea typeface="ＭＳ Ｐゴシック" panose="020B0600070205080204" pitchFamily="34" charset="-128"/>
              </a:rPr>
              <a:t> is central to understanding and improving decision making.</a:t>
            </a:r>
          </a:p>
          <a:p>
            <a:r>
              <a:rPr lang="en-US" altLang="en-US" dirty="0">
                <a:ea typeface="ＭＳ Ｐゴシック" panose="020B0600070205080204" pitchFamily="34" charset="-128"/>
              </a:rPr>
              <a:t>Pattern recognition leads to efficient and technically correct decision making </a:t>
            </a:r>
            <a:r>
              <a:rPr lang="en-US" altLang="en-US" dirty="0">
                <a:solidFill>
                  <a:srgbClr val="FF0000"/>
                </a:solidFill>
                <a:ea typeface="ＭＳ Ｐゴシック" panose="020B0600070205080204" pitchFamily="34" charset="-128"/>
              </a:rPr>
              <a:t>most of the time</a:t>
            </a:r>
            <a:r>
              <a:rPr lang="en-US" altLang="en-US" dirty="0">
                <a:ea typeface="ＭＳ Ｐゴシック" panose="020B0600070205080204" pitchFamily="34" charset="-128"/>
              </a:rPr>
              <a:t>.</a:t>
            </a:r>
          </a:p>
          <a:p>
            <a:r>
              <a:rPr lang="en-US" altLang="en-US" dirty="0">
                <a:ea typeface="ＭＳ Ｐゴシック" panose="020B0600070205080204" pitchFamily="34" charset="-128"/>
              </a:rPr>
              <a:t>But it can also lead us astray if we allow it to guide our decision making without </a:t>
            </a:r>
            <a:r>
              <a:rPr lang="en-US" altLang="en-US" dirty="0">
                <a:solidFill>
                  <a:srgbClr val="FF0000"/>
                </a:solidFill>
                <a:ea typeface="ＭＳ Ｐゴシック" panose="020B0600070205080204" pitchFamily="34" charset="-128"/>
              </a:rPr>
              <a:t>checks and balances</a:t>
            </a:r>
            <a:r>
              <a:rPr lang="en-US" altLang="en-US" dirty="0">
                <a:ea typeface="ＭＳ Ｐゴシック" panose="020B0600070205080204" pitchFamily="34" charset="-128"/>
              </a:rPr>
              <a:t>.</a:t>
            </a:r>
          </a:p>
          <a:p>
            <a:r>
              <a:rPr lang="en-US" altLang="en-US" dirty="0">
                <a:ea typeface="ＭＳ Ｐゴシック" panose="020B0600070205080204" pitchFamily="34" charset="-128"/>
              </a:rPr>
              <a:t>Sometimes our intuition lets us down</a:t>
            </a:r>
          </a:p>
          <a:p>
            <a:r>
              <a:rPr lang="en-US" altLang="en-US" dirty="0">
                <a:ea typeface="ＭＳ Ｐゴシック" panose="020B0600070205080204" pitchFamily="34" charset="-128"/>
              </a:rPr>
              <a:t>Importance of decision </a:t>
            </a:r>
            <a:r>
              <a:rPr lang="en-US" altLang="en-US" dirty="0" err="1">
                <a:ea typeface="ＭＳ Ｐゴシック" panose="020B0600070205080204" pitchFamily="34" charset="-128"/>
              </a:rPr>
              <a:t>hygeine</a:t>
            </a:r>
            <a:endParaRPr lang="en-US" altLang="en-US" dirty="0">
              <a:ea typeface="ＭＳ Ｐゴシック" panose="020B0600070205080204" pitchFamily="34" charset="-128"/>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Title 4">
            <a:extLst>
              <a:ext uri="{FF2B5EF4-FFF2-40B4-BE49-F238E27FC236}">
                <a16:creationId xmlns:a16="http://schemas.microsoft.com/office/drawing/2014/main" id="{2929A6C9-B528-A770-E2DE-BA1235CDFA1F}"/>
              </a:ext>
            </a:extLst>
          </p:cNvPr>
          <p:cNvSpPr>
            <a:spLocks noGrp="1" noChangeArrowheads="1"/>
          </p:cNvSpPr>
          <p:nvPr>
            <p:ph type="title"/>
          </p:nvPr>
        </p:nvSpPr>
        <p:spPr>
          <a:xfrm>
            <a:off x="712788" y="1958200"/>
            <a:ext cx="8332787" cy="547688"/>
          </a:xfrm>
        </p:spPr>
        <p:txBody>
          <a:bodyPr>
            <a:normAutofit fontScale="90000"/>
          </a:bodyPr>
          <a:lstStyle/>
          <a:p>
            <a:pPr eaLnBrk="1" hangingPunct="1"/>
            <a:r>
              <a:rPr lang="en-GB" altLang="en-US" sz="3600" dirty="0"/>
              <a:t>What is shared decision-making?</a:t>
            </a:r>
          </a:p>
        </p:txBody>
      </p:sp>
      <p:pic>
        <p:nvPicPr>
          <p:cNvPr id="4" name="Picture 3">
            <a:extLst>
              <a:ext uri="{FF2B5EF4-FFF2-40B4-BE49-F238E27FC236}">
                <a16:creationId xmlns:a16="http://schemas.microsoft.com/office/drawing/2014/main" id="{93AB7F3A-8C11-D045-9E16-3D8A749E7A2C}"/>
              </a:ext>
            </a:extLst>
          </p:cNvPr>
          <p:cNvPicPr>
            <a:picLocks noChangeAspect="1"/>
          </p:cNvPicPr>
          <p:nvPr/>
        </p:nvPicPr>
        <p:blipFill>
          <a:blip r:embed="rId2" cstate="print">
            <a:duotone>
              <a:schemeClr val="accent5">
                <a:shade val="45000"/>
                <a:satMod val="135000"/>
              </a:schemeClr>
              <a:prstClr val="white"/>
            </a:duotone>
          </a:blip>
          <a:stretch>
            <a:fillRect/>
          </a:stretch>
        </p:blipFill>
        <p:spPr>
          <a:xfrm>
            <a:off x="7027199" y="1486705"/>
            <a:ext cx="2465242" cy="2614822"/>
          </a:xfrm>
          <a:prstGeom prst="rect">
            <a:avLst/>
          </a:prstGeom>
        </p:spPr>
      </p:pic>
    </p:spTree>
    <p:extLst>
      <p:ext uri="{BB962C8B-B14F-4D97-AF65-F5344CB8AC3E}">
        <p14:creationId xmlns:p14="http://schemas.microsoft.com/office/powerpoint/2010/main" val="2962442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a:extLst>
              <a:ext uri="{FF2B5EF4-FFF2-40B4-BE49-F238E27FC236}">
                <a16:creationId xmlns:a16="http://schemas.microsoft.com/office/drawing/2014/main" id="{59008A38-137B-3D45-9205-70E4AC35FAC9}"/>
              </a:ext>
            </a:extLst>
          </p:cNvPr>
          <p:cNvSpPr>
            <a:spLocks noGrp="1"/>
          </p:cNvSpPr>
          <p:nvPr>
            <p:ph type="title"/>
          </p:nvPr>
        </p:nvSpPr>
        <p:spPr>
          <a:noFill/>
        </p:spPr>
        <p:txBody>
          <a:bodyPr/>
          <a:lstStyle/>
          <a:p>
            <a:pPr eaLnBrk="1" hangingPunct="1"/>
            <a:r>
              <a:rPr lang="en-GB" altLang="en-US"/>
              <a:t>Evidence-based medicine</a:t>
            </a:r>
            <a:br>
              <a:rPr lang="en-GB" altLang="en-US"/>
            </a:br>
            <a:r>
              <a:rPr lang="en-GB" altLang="en-US" sz="2000">
                <a:solidFill>
                  <a:srgbClr val="3366FF"/>
                </a:solidFill>
              </a:rPr>
              <a:t>Sackett D, et al. BMJ 1</a:t>
            </a:r>
            <a:r>
              <a:rPr lang="en-US" altLang="en-US" sz="2000">
                <a:solidFill>
                  <a:srgbClr val="3366FF"/>
                </a:solidFill>
              </a:rPr>
              <a:t>996;312:71-2</a:t>
            </a:r>
            <a:endParaRPr lang="en-US" altLang="en-US" sz="2800">
              <a:solidFill>
                <a:srgbClr val="3366FF"/>
              </a:solidFill>
            </a:endParaRPr>
          </a:p>
        </p:txBody>
      </p:sp>
      <p:pic>
        <p:nvPicPr>
          <p:cNvPr id="31746" name="Diagram 8">
            <a:extLst>
              <a:ext uri="{FF2B5EF4-FFF2-40B4-BE49-F238E27FC236}">
                <a16:creationId xmlns:a16="http://schemas.microsoft.com/office/drawing/2014/main" id="{C57221AD-AE5A-A44C-9D4F-75BA5A49587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0600" y="1397000"/>
            <a:ext cx="76581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085080"/>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AF403E-38E5-5E4D-963E-2B3396040F73}"/>
              </a:ext>
            </a:extLst>
          </p:cNvPr>
          <p:cNvSpPr/>
          <p:nvPr/>
        </p:nvSpPr>
        <p:spPr bwMode="auto">
          <a:xfrm>
            <a:off x="3964242" y="3533776"/>
            <a:ext cx="6454775" cy="2457450"/>
          </a:xfrm>
          <a:prstGeom prst="rect">
            <a:avLst/>
          </a:prstGeom>
          <a:solidFill>
            <a:schemeClr val="accent2">
              <a:lumMod val="20000"/>
              <a:lumOff val="80000"/>
            </a:schemeClr>
          </a:solidFill>
          <a:ln w="9525" cap="flat" cmpd="sng" algn="ctr">
            <a:solidFill>
              <a:schemeClr val="accent2"/>
            </a:solidFill>
            <a:prstDash val="solid"/>
            <a:round/>
            <a:headEnd type="none" w="med" len="med"/>
            <a:tailEnd type="none" w="med" len="med"/>
          </a:ln>
          <a:effectLst/>
        </p:spPr>
        <p:txBody>
          <a:bodyPr/>
          <a:lstStyle>
            <a:lvl1pPr>
              <a:defRPr sz="2400">
                <a:solidFill>
                  <a:schemeClr val="tx1"/>
                </a:solidFill>
                <a:latin typeface="Times" pitchFamily="4" charset="0"/>
                <a:ea typeface="ＭＳ Ｐゴシック" pitchFamily="34" charset="-128"/>
              </a:defRPr>
            </a:lvl1pPr>
            <a:lvl2pPr marL="742950" indent="-285750">
              <a:defRPr sz="2400">
                <a:solidFill>
                  <a:schemeClr val="tx1"/>
                </a:solidFill>
                <a:latin typeface="Times" pitchFamily="4" charset="0"/>
                <a:ea typeface="ＭＳ Ｐゴシック" pitchFamily="34" charset="-128"/>
              </a:defRPr>
            </a:lvl2pPr>
            <a:lvl3pPr marL="1143000" indent="-228600">
              <a:defRPr sz="2400">
                <a:solidFill>
                  <a:schemeClr val="tx1"/>
                </a:solidFill>
                <a:latin typeface="Times" pitchFamily="4" charset="0"/>
                <a:ea typeface="ＭＳ Ｐゴシック" pitchFamily="34" charset="-128"/>
              </a:defRPr>
            </a:lvl3pPr>
            <a:lvl4pPr marL="1600200" indent="-228600">
              <a:defRPr sz="2400">
                <a:solidFill>
                  <a:schemeClr val="tx1"/>
                </a:solidFill>
                <a:latin typeface="Times" pitchFamily="4" charset="0"/>
                <a:ea typeface="ＭＳ Ｐゴシック" pitchFamily="34" charset="-128"/>
              </a:defRPr>
            </a:lvl4pPr>
            <a:lvl5pPr marL="2057400" indent="-228600">
              <a:defRPr sz="2400">
                <a:solidFill>
                  <a:schemeClr val="tx1"/>
                </a:solidFill>
                <a:latin typeface="Times" pitchFamily="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9pPr>
          </a:lstStyle>
          <a:p>
            <a:pPr>
              <a:defRPr/>
            </a:pPr>
            <a:endParaRPr lang="en-GB" altLang="en-US">
              <a:latin typeface="Arial" pitchFamily="34" charset="0"/>
            </a:endParaRPr>
          </a:p>
        </p:txBody>
      </p:sp>
      <p:pic>
        <p:nvPicPr>
          <p:cNvPr id="35842" name="Picture 2" descr="http://fhs.mcmaster.ca/ceb/images/faculty_member_sackett.jpg">
            <a:extLst>
              <a:ext uri="{FF2B5EF4-FFF2-40B4-BE49-F238E27FC236}">
                <a16:creationId xmlns:a16="http://schemas.microsoft.com/office/drawing/2014/main" id="{64F941C7-FC1C-5F40-9276-CC44E5030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9288" y="2205038"/>
            <a:ext cx="1479550" cy="197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itle 1">
            <a:extLst>
              <a:ext uri="{FF2B5EF4-FFF2-40B4-BE49-F238E27FC236}">
                <a16:creationId xmlns:a16="http://schemas.microsoft.com/office/drawing/2014/main" id="{DF9C9C7B-E091-5440-A294-EDAA92A93934}"/>
              </a:ext>
            </a:extLst>
          </p:cNvPr>
          <p:cNvSpPr txBox="1">
            <a:spLocks/>
          </p:cNvSpPr>
          <p:nvPr/>
        </p:nvSpPr>
        <p:spPr bwMode="auto">
          <a:xfrm>
            <a:off x="2232026" y="273050"/>
            <a:ext cx="79025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en-US">
                <a:latin typeface="Arial" panose="020B0604020202020204" pitchFamily="34" charset="0"/>
              </a:rPr>
              <a:t>Shared decision-making: a key part of expertise in evidence-based medicine</a:t>
            </a:r>
          </a:p>
          <a:p>
            <a:pPr algn="ctr" eaLnBrk="1" hangingPunct="1">
              <a:spcBef>
                <a:spcPct val="0"/>
              </a:spcBef>
              <a:buFontTx/>
              <a:buNone/>
            </a:pPr>
            <a:r>
              <a:rPr lang="en-GB" altLang="en-US" sz="2400">
                <a:solidFill>
                  <a:schemeClr val="accent2"/>
                </a:solidFill>
                <a:latin typeface="Arial" panose="020B0604020202020204" pitchFamily="34" charset="0"/>
              </a:rPr>
              <a:t>Sackett D, et al. BMJ 1996;312:71–72</a:t>
            </a:r>
          </a:p>
        </p:txBody>
      </p:sp>
      <p:sp>
        <p:nvSpPr>
          <p:cNvPr id="35844" name="Slide Number Placeholder 1">
            <a:extLst>
              <a:ext uri="{FF2B5EF4-FFF2-40B4-BE49-F238E27FC236}">
                <a16:creationId xmlns:a16="http://schemas.microsoft.com/office/drawing/2014/main" id="{7AEEF836-72C5-CF41-BA0A-37A716192C57}"/>
              </a:ext>
            </a:extLst>
          </p:cNvPr>
          <p:cNvSpPr>
            <a:spLocks noGrp="1"/>
          </p:cNvSpPr>
          <p:nvPr>
            <p:ph type="sldNum" sz="quarter" idx="12"/>
          </p:nvPr>
        </p:nvSpPr>
        <p:spPr bwMode="auto">
          <a:xfrm>
            <a:off x="1981200" y="6356351"/>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D7C0B64F-C757-0444-9EAB-0D382E3509F8}" type="slidenum">
              <a:rPr lang="en-GB" altLang="en-US" sz="1200">
                <a:solidFill>
                  <a:srgbClr val="898989"/>
                </a:solidFill>
              </a:rPr>
              <a:pPr>
                <a:spcBef>
                  <a:spcPct val="0"/>
                </a:spcBef>
                <a:buFontTx/>
                <a:buNone/>
              </a:pPr>
              <a:t>22</a:t>
            </a:fld>
            <a:endParaRPr lang="en-GB" altLang="en-US" sz="1200">
              <a:solidFill>
                <a:srgbClr val="898989"/>
              </a:solidFill>
            </a:endParaRPr>
          </a:p>
        </p:txBody>
      </p:sp>
      <p:sp>
        <p:nvSpPr>
          <p:cNvPr id="35845" name="Rectangle 4">
            <a:extLst>
              <a:ext uri="{FF2B5EF4-FFF2-40B4-BE49-F238E27FC236}">
                <a16:creationId xmlns:a16="http://schemas.microsoft.com/office/drawing/2014/main" id="{CD215E40-D7D5-4B44-A9D9-A00014D761A7}"/>
              </a:ext>
            </a:extLst>
          </p:cNvPr>
          <p:cNvSpPr>
            <a:spLocks noGrp="1"/>
          </p:cNvSpPr>
          <p:nvPr>
            <p:ph type="body" idx="4294967295"/>
          </p:nvPr>
        </p:nvSpPr>
        <p:spPr>
          <a:xfrm>
            <a:off x="3964242" y="1985964"/>
            <a:ext cx="6545262" cy="4370387"/>
          </a:xfrm>
        </p:spPr>
        <p:txBody>
          <a:bodyPr vert="horz" wrap="square" lIns="90488" tIns="44450" rIns="90488" bIns="44450" numCol="1" anchor="t" anchorCtr="0" compatLnSpc="1">
            <a:prstTxWarp prst="textNoShape">
              <a:avLst/>
            </a:prstTxWarp>
          </a:bodyPr>
          <a:lstStyle/>
          <a:p>
            <a:pPr marL="0" indent="0">
              <a:lnSpc>
                <a:spcPct val="114000"/>
              </a:lnSpc>
              <a:buNone/>
            </a:pPr>
            <a:r>
              <a:rPr lang="en-GB" altLang="en-US" sz="2200" dirty="0"/>
              <a:t>‘The practice of evidence based medicine means integrating individual clinical expertise with the best available external clinical evidence from systematic research.’</a:t>
            </a:r>
          </a:p>
          <a:p>
            <a:pPr marL="0" indent="0">
              <a:lnSpc>
                <a:spcPct val="114000"/>
              </a:lnSpc>
              <a:buNone/>
            </a:pPr>
            <a:r>
              <a:rPr lang="en-GB" altLang="en-US" sz="2200" dirty="0"/>
              <a:t>‘Increased expertise is reflected in many ways, but especially in more effective and efficient diagnosis and in the more thoughtful identification and compassionate use of individual patients' predicaments, rights, and preferences in making clinical decisions about their care.’</a:t>
            </a:r>
          </a:p>
        </p:txBody>
      </p:sp>
    </p:spTree>
    <p:custDataLst>
      <p:tags r:id="rId1"/>
    </p:custDataLst>
    <p:extLst>
      <p:ext uri="{BB962C8B-B14F-4D97-AF65-F5344CB8AC3E}">
        <p14:creationId xmlns:p14="http://schemas.microsoft.com/office/powerpoint/2010/main" val="77918980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Title 1">
            <a:extLst>
              <a:ext uri="{FF2B5EF4-FFF2-40B4-BE49-F238E27FC236}">
                <a16:creationId xmlns:a16="http://schemas.microsoft.com/office/drawing/2014/main" id="{A9885C2C-7A27-652D-B172-949CE950E28B}"/>
              </a:ext>
            </a:extLst>
          </p:cNvPr>
          <p:cNvSpPr>
            <a:spLocks noGrp="1" noChangeArrowheads="1"/>
          </p:cNvSpPr>
          <p:nvPr>
            <p:ph type="title"/>
          </p:nvPr>
        </p:nvSpPr>
        <p:spPr>
          <a:xfrm>
            <a:off x="1878013" y="263525"/>
            <a:ext cx="8332787" cy="547688"/>
          </a:xfrm>
        </p:spPr>
        <p:txBody>
          <a:bodyPr/>
          <a:lstStyle/>
          <a:p>
            <a:pPr eaLnBrk="1" hangingPunct="1"/>
            <a:r>
              <a:rPr lang="en-GB" altLang="en-US"/>
              <a:t>Thought experiment</a:t>
            </a:r>
          </a:p>
        </p:txBody>
      </p:sp>
      <p:sp>
        <p:nvSpPr>
          <p:cNvPr id="295938" name="Content Placeholder 2">
            <a:extLst>
              <a:ext uri="{FF2B5EF4-FFF2-40B4-BE49-F238E27FC236}">
                <a16:creationId xmlns:a16="http://schemas.microsoft.com/office/drawing/2014/main" id="{9F7618E5-EED5-6636-180F-6F2DC6CDAA2F}"/>
              </a:ext>
            </a:extLst>
          </p:cNvPr>
          <p:cNvSpPr>
            <a:spLocks noGrp="1" noChangeArrowheads="1"/>
          </p:cNvSpPr>
          <p:nvPr>
            <p:ph sz="quarter" idx="10"/>
          </p:nvPr>
        </p:nvSpPr>
        <p:spPr>
          <a:xfrm>
            <a:off x="1878013" y="1030288"/>
            <a:ext cx="4217987" cy="3313112"/>
          </a:xfrm>
        </p:spPr>
        <p:txBody>
          <a:bodyPr>
            <a:normAutofit fontScale="85000" lnSpcReduction="20000"/>
          </a:bodyPr>
          <a:lstStyle/>
          <a:p>
            <a:pPr marL="303213" indent="-300038" eaLnBrk="1" hangingPunct="1">
              <a:spcBef>
                <a:spcPts val="963"/>
              </a:spcBef>
            </a:pPr>
            <a:r>
              <a:rPr lang="en-GB" altLang="en-US"/>
              <a:t>Imagine an ‘ideal’ tablet </a:t>
            </a:r>
          </a:p>
          <a:p>
            <a:pPr marL="303213" indent="-300038" eaLnBrk="1" hangingPunct="1">
              <a:spcBef>
                <a:spcPts val="963"/>
              </a:spcBef>
            </a:pPr>
            <a:r>
              <a:rPr lang="en-GB" altLang="en-US"/>
              <a:t>It can make you live longer!</a:t>
            </a:r>
          </a:p>
          <a:p>
            <a:pPr marL="303213" indent="-300038" eaLnBrk="1" hangingPunct="1">
              <a:spcBef>
                <a:spcPts val="963"/>
              </a:spcBef>
            </a:pPr>
            <a:r>
              <a:rPr lang="en-GB" altLang="en-US"/>
              <a:t>No side-effects, no cost, no prescription needed, you can stop whenever you like</a:t>
            </a:r>
          </a:p>
          <a:p>
            <a:pPr marL="303213" indent="-300038" eaLnBrk="1" hangingPunct="1">
              <a:spcBef>
                <a:spcPts val="963"/>
              </a:spcBef>
            </a:pPr>
            <a:r>
              <a:rPr lang="en-GB" altLang="en-US" b="1">
                <a:solidFill>
                  <a:srgbClr val="FF0000"/>
                </a:solidFill>
              </a:rPr>
              <a:t>All you have to do is take 1 every day for the rest of your life</a:t>
            </a:r>
          </a:p>
        </p:txBody>
      </p:sp>
      <p:pic>
        <p:nvPicPr>
          <p:cNvPr id="295939" name="Picture 3">
            <a:extLst>
              <a:ext uri="{FF2B5EF4-FFF2-40B4-BE49-F238E27FC236}">
                <a16:creationId xmlns:a16="http://schemas.microsoft.com/office/drawing/2014/main" id="{8D6698F3-1767-F8AE-AA2E-BF04830CC5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1138" y="995363"/>
            <a:ext cx="375285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5940" name="TextBox 5">
            <a:extLst>
              <a:ext uri="{FF2B5EF4-FFF2-40B4-BE49-F238E27FC236}">
                <a16:creationId xmlns:a16="http://schemas.microsoft.com/office/drawing/2014/main" id="{FB57FC9C-CD7B-C743-6FF8-30C8B35F8E9C}"/>
              </a:ext>
            </a:extLst>
          </p:cNvPr>
          <p:cNvSpPr txBox="1">
            <a:spLocks noChangeArrowheads="1"/>
          </p:cNvSpPr>
          <p:nvPr/>
        </p:nvSpPr>
        <p:spPr bwMode="auto">
          <a:xfrm>
            <a:off x="6561138" y="3836988"/>
            <a:ext cx="375285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a:lnSpc>
                <a:spcPts val="2450"/>
              </a:lnSpc>
              <a:spcBef>
                <a:spcPts val="750"/>
              </a:spcBef>
              <a:buClr>
                <a:schemeClr val="tx1"/>
              </a:buClr>
              <a:buFont typeface="Arial" panose="020B0604020202020204" pitchFamily="34" charset="0"/>
              <a:defRPr sz="2100">
                <a:solidFill>
                  <a:schemeClr val="tx1"/>
                </a:solidFill>
                <a:latin typeface="Lato" panose="020F0502020204030203" pitchFamily="34" charset="0"/>
              </a:defRPr>
            </a:lvl1pPr>
            <a:lvl2pPr marL="742950" indent="-285750" defTabSz="912813">
              <a:lnSpc>
                <a:spcPts val="2450"/>
              </a:lnSpc>
              <a:spcBef>
                <a:spcPts val="750"/>
              </a:spcBef>
              <a:buClr>
                <a:schemeClr val="tx1"/>
              </a:buClr>
              <a:buSzPct val="95000"/>
              <a:buFont typeface="Symbol" pitchFamily="2" charset="2"/>
              <a:buChar char=""/>
              <a:defRPr sz="2100">
                <a:solidFill>
                  <a:schemeClr val="tx1"/>
                </a:solidFill>
                <a:latin typeface="Lato" panose="020F0502020204030203" pitchFamily="34" charset="0"/>
              </a:defRPr>
            </a:lvl2pPr>
            <a:lvl3pPr marL="1143000" indent="-228600" defTabSz="912813">
              <a:lnSpc>
                <a:spcPts val="2450"/>
              </a:lnSpc>
              <a:spcBef>
                <a:spcPts val="750"/>
              </a:spcBef>
              <a:buClr>
                <a:schemeClr val="tx1"/>
              </a:buClr>
              <a:buFont typeface="Arial" panose="020B0604020202020204" pitchFamily="34" charset="0"/>
              <a:buChar char="–"/>
              <a:defRPr sz="2100">
                <a:solidFill>
                  <a:schemeClr val="tx1"/>
                </a:solidFill>
                <a:latin typeface="Lato" panose="020F0502020204030203" pitchFamily="34" charset="0"/>
              </a:defRPr>
            </a:lvl3pPr>
            <a:lvl4pPr marL="1600200" indent="-228600" defTabSz="912813">
              <a:lnSpc>
                <a:spcPts val="2450"/>
              </a:lnSpc>
              <a:spcBef>
                <a:spcPts val="750"/>
              </a:spcBef>
              <a:buClr>
                <a:schemeClr val="tx1"/>
              </a:buClr>
              <a:buFont typeface="Archer Bold"/>
              <a:buChar char="•"/>
              <a:defRPr sz="2100">
                <a:solidFill>
                  <a:schemeClr val="tx1"/>
                </a:solidFill>
                <a:latin typeface="Lato" panose="020F0502020204030203" pitchFamily="34" charset="0"/>
              </a:defRPr>
            </a:lvl4pPr>
            <a:lvl5pPr marL="2057400" indent="-228600" defTabSz="912813">
              <a:lnSpc>
                <a:spcPts val="2450"/>
              </a:lnSpc>
              <a:spcBef>
                <a:spcPts val="750"/>
              </a:spcBef>
              <a:buClr>
                <a:schemeClr val="tx1"/>
              </a:buClr>
              <a:buFont typeface="Arial" panose="020B0604020202020204" pitchFamily="34" charset="0"/>
              <a:buChar char="-"/>
              <a:defRPr sz="2100">
                <a:solidFill>
                  <a:schemeClr val="tx1"/>
                </a:solidFill>
                <a:latin typeface="Lato" panose="020F0502020204030203" pitchFamily="34" charset="0"/>
              </a:defRPr>
            </a:lvl5pPr>
            <a:lvl6pPr marL="2514600" indent="-228600" defTabSz="912813" eaLnBrk="0" fontAlgn="base" hangingPunct="0">
              <a:lnSpc>
                <a:spcPts val="2450"/>
              </a:lnSpc>
              <a:spcBef>
                <a:spcPts val="750"/>
              </a:spcBef>
              <a:spcAft>
                <a:spcPct val="0"/>
              </a:spcAft>
              <a:buClr>
                <a:schemeClr val="tx1"/>
              </a:buClr>
              <a:buFont typeface="Arial" panose="020B0604020202020204" pitchFamily="34" charset="0"/>
              <a:buChar char="-"/>
              <a:defRPr sz="2100">
                <a:solidFill>
                  <a:schemeClr val="tx1"/>
                </a:solidFill>
                <a:latin typeface="Lato" panose="020F0502020204030203" pitchFamily="34" charset="0"/>
              </a:defRPr>
            </a:lvl6pPr>
            <a:lvl7pPr marL="2971800" indent="-228600" defTabSz="912813" eaLnBrk="0" fontAlgn="base" hangingPunct="0">
              <a:lnSpc>
                <a:spcPts val="2450"/>
              </a:lnSpc>
              <a:spcBef>
                <a:spcPts val="750"/>
              </a:spcBef>
              <a:spcAft>
                <a:spcPct val="0"/>
              </a:spcAft>
              <a:buClr>
                <a:schemeClr val="tx1"/>
              </a:buClr>
              <a:buFont typeface="Arial" panose="020B0604020202020204" pitchFamily="34" charset="0"/>
              <a:buChar char="-"/>
              <a:defRPr sz="2100">
                <a:solidFill>
                  <a:schemeClr val="tx1"/>
                </a:solidFill>
                <a:latin typeface="Lato" panose="020F0502020204030203" pitchFamily="34" charset="0"/>
              </a:defRPr>
            </a:lvl7pPr>
            <a:lvl8pPr marL="3429000" indent="-228600" defTabSz="912813" eaLnBrk="0" fontAlgn="base" hangingPunct="0">
              <a:lnSpc>
                <a:spcPts val="2450"/>
              </a:lnSpc>
              <a:spcBef>
                <a:spcPts val="750"/>
              </a:spcBef>
              <a:spcAft>
                <a:spcPct val="0"/>
              </a:spcAft>
              <a:buClr>
                <a:schemeClr val="tx1"/>
              </a:buClr>
              <a:buFont typeface="Arial" panose="020B0604020202020204" pitchFamily="34" charset="0"/>
              <a:buChar char="-"/>
              <a:defRPr sz="2100">
                <a:solidFill>
                  <a:schemeClr val="tx1"/>
                </a:solidFill>
                <a:latin typeface="Lato" panose="020F0502020204030203" pitchFamily="34" charset="0"/>
              </a:defRPr>
            </a:lvl8pPr>
            <a:lvl9pPr marL="3886200" indent="-228600" defTabSz="912813" eaLnBrk="0" fontAlgn="base" hangingPunct="0">
              <a:lnSpc>
                <a:spcPts val="2450"/>
              </a:lnSpc>
              <a:spcBef>
                <a:spcPts val="750"/>
              </a:spcBef>
              <a:spcAft>
                <a:spcPct val="0"/>
              </a:spcAft>
              <a:buClr>
                <a:schemeClr val="tx1"/>
              </a:buClr>
              <a:buFont typeface="Arial" panose="020B0604020202020204" pitchFamily="34" charset="0"/>
              <a:buChar char="-"/>
              <a:defRPr sz="2100">
                <a:solidFill>
                  <a:schemeClr val="tx1"/>
                </a:solidFill>
                <a:latin typeface="Lato" panose="020F0502020204030203" pitchFamily="34" charset="0"/>
              </a:defRPr>
            </a:lvl9pPr>
          </a:lstStyle>
          <a:p>
            <a:pPr eaLnBrk="1" hangingPunct="1">
              <a:lnSpc>
                <a:spcPct val="100000"/>
              </a:lnSpc>
              <a:spcBef>
                <a:spcPct val="0"/>
              </a:spcBef>
              <a:buClrTx/>
              <a:buFontTx/>
              <a:buNone/>
            </a:pPr>
            <a:r>
              <a:rPr lang="en-GB" altLang="en-US" sz="700">
                <a:solidFill>
                  <a:srgbClr val="393938"/>
                </a:solidFill>
              </a:rPr>
              <a:t>Photo by Sage Ross (ragesoss.com), from Wikimedia Commons. Creative Commons Attribution-Share Alike 3.0 Unported.</a:t>
            </a:r>
            <a:endParaRPr lang="en-GB" altLang="en-US" sz="700">
              <a:solidFill>
                <a:srgbClr val="FFFFFF"/>
              </a:solidFill>
            </a:endParaRPr>
          </a:p>
        </p:txBody>
      </p:sp>
    </p:spTree>
    <p:extLst>
      <p:ext uri="{BB962C8B-B14F-4D97-AF65-F5344CB8AC3E}">
        <p14:creationId xmlns:p14="http://schemas.microsoft.com/office/powerpoint/2010/main" val="1061640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text, clipart&#10;&#10;Description automatically generated">
            <a:extLst>
              <a:ext uri="{FF2B5EF4-FFF2-40B4-BE49-F238E27FC236}">
                <a16:creationId xmlns:a16="http://schemas.microsoft.com/office/drawing/2014/main" id="{B10749C4-6B41-4CE4-81E6-F1C38DF24896}"/>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9335585" y="2077399"/>
            <a:ext cx="1460500" cy="3937000"/>
          </a:xfrm>
        </p:spPr>
      </p:pic>
      <p:sp>
        <p:nvSpPr>
          <p:cNvPr id="6" name="Text Placeholder 5">
            <a:extLst>
              <a:ext uri="{FF2B5EF4-FFF2-40B4-BE49-F238E27FC236}">
                <a16:creationId xmlns:a16="http://schemas.microsoft.com/office/drawing/2014/main" id="{A4D4C270-3938-426D-ACB5-E1D124D388F9}"/>
              </a:ext>
            </a:extLst>
          </p:cNvPr>
          <p:cNvSpPr>
            <a:spLocks noGrp="1"/>
          </p:cNvSpPr>
          <p:nvPr>
            <p:ph type="body" sz="quarter" idx="4294967295"/>
          </p:nvPr>
        </p:nvSpPr>
        <p:spPr>
          <a:xfrm>
            <a:off x="847493" y="1899465"/>
            <a:ext cx="7451842" cy="3937000"/>
          </a:xfrm>
        </p:spPr>
        <p:txBody>
          <a:bodyPr>
            <a:noAutofit/>
          </a:bodyPr>
          <a:lstStyle/>
          <a:p>
            <a:pPr marL="257175" indent="-257175">
              <a:buFont typeface="+mj-lt"/>
              <a:buAutoNum type="arabicPeriod"/>
              <a:tabLst>
                <a:tab pos="342900" algn="l"/>
              </a:tabLst>
            </a:pPr>
            <a:r>
              <a:rPr lang="en-GB" dirty="0"/>
              <a:t>less than 3 months</a:t>
            </a:r>
          </a:p>
          <a:p>
            <a:pPr marL="257175" indent="-257175">
              <a:buFont typeface="+mj-lt"/>
              <a:buAutoNum type="arabicPeriod"/>
              <a:tabLst>
                <a:tab pos="342900" algn="l"/>
              </a:tabLst>
            </a:pPr>
            <a:r>
              <a:rPr lang="en-GB" dirty="0"/>
              <a:t>about 3 to 6 months</a:t>
            </a:r>
          </a:p>
          <a:p>
            <a:pPr marL="257175" indent="-257175">
              <a:buFont typeface="+mj-lt"/>
              <a:buAutoNum type="arabicPeriod"/>
              <a:tabLst>
                <a:tab pos="342900" algn="l"/>
              </a:tabLst>
            </a:pPr>
            <a:r>
              <a:rPr lang="en-GB" dirty="0"/>
              <a:t>about 6 months to 1 year</a:t>
            </a:r>
          </a:p>
          <a:p>
            <a:pPr marL="257175" indent="-257175">
              <a:buFont typeface="+mj-lt"/>
              <a:buAutoNum type="arabicPeriod"/>
              <a:tabLst>
                <a:tab pos="342900" algn="l"/>
              </a:tabLst>
            </a:pPr>
            <a:r>
              <a:rPr lang="en-GB" dirty="0"/>
              <a:t>about 1 to 5 years</a:t>
            </a:r>
          </a:p>
          <a:p>
            <a:pPr marL="257175" indent="-257175">
              <a:buFont typeface="+mj-lt"/>
              <a:buAutoNum type="arabicPeriod"/>
              <a:tabLst>
                <a:tab pos="342900" algn="l"/>
              </a:tabLst>
            </a:pPr>
            <a:r>
              <a:rPr lang="en-GB" dirty="0"/>
              <a:t>about 5 to 10 years</a:t>
            </a:r>
          </a:p>
          <a:p>
            <a:pPr marL="257175" indent="-257175">
              <a:buFont typeface="+mj-lt"/>
              <a:buAutoNum type="arabicPeriod"/>
              <a:tabLst>
                <a:tab pos="342900" algn="l"/>
              </a:tabLst>
            </a:pPr>
            <a:r>
              <a:rPr lang="en-GB" dirty="0"/>
              <a:t>more than 10 years</a:t>
            </a:r>
          </a:p>
          <a:p>
            <a:pPr marL="257175" indent="-257175">
              <a:buFont typeface="+mj-lt"/>
              <a:buAutoNum type="arabicPeriod"/>
              <a:tabLst>
                <a:tab pos="342900" algn="l"/>
              </a:tabLst>
            </a:pPr>
            <a:r>
              <a:rPr lang="en-GB" dirty="0"/>
              <a:t>I would never want to take it</a:t>
            </a:r>
          </a:p>
          <a:p>
            <a:pPr marL="257175" indent="-257175">
              <a:buFont typeface="+mj-lt"/>
              <a:buAutoNum type="arabicPeriod"/>
              <a:tabLst>
                <a:tab pos="342900" algn="l"/>
              </a:tabLst>
            </a:pPr>
            <a:endParaRPr lang="en-GB" sz="1800" dirty="0"/>
          </a:p>
          <a:p>
            <a:pPr marL="0" indent="0">
              <a:buNone/>
            </a:pPr>
            <a:endParaRPr lang="en-GB" dirty="0"/>
          </a:p>
        </p:txBody>
      </p:sp>
      <p:sp>
        <p:nvSpPr>
          <p:cNvPr id="7" name="Rectangle 6">
            <a:extLst>
              <a:ext uri="{FF2B5EF4-FFF2-40B4-BE49-F238E27FC236}">
                <a16:creationId xmlns:a16="http://schemas.microsoft.com/office/drawing/2014/main" id="{54A4F6E9-2802-D34B-2E30-A3FABF586810}"/>
              </a:ext>
            </a:extLst>
          </p:cNvPr>
          <p:cNvSpPr/>
          <p:nvPr/>
        </p:nvSpPr>
        <p:spPr>
          <a:xfrm>
            <a:off x="847493" y="357923"/>
            <a:ext cx="8189912" cy="677939"/>
          </a:xfrm>
          <a:prstGeom prst="rect">
            <a:avLst/>
          </a:prstGeom>
          <a:solidFill>
            <a:schemeClr val="accent1">
              <a:lumMod val="60000"/>
              <a:lumOff val="40000"/>
            </a:schemeClr>
          </a:solidFill>
        </p:spPr>
        <p:txBody>
          <a:bodyPr lIns="80133" tIns="40067" rIns="80133" bIns="40067">
            <a:spAutoFit/>
          </a:bodyPr>
          <a:lstStyle/>
          <a:p>
            <a:pPr marL="4174" defTabSz="914077" eaLnBrk="1" fontAlgn="auto" hangingPunct="1">
              <a:lnSpc>
                <a:spcPct val="113000"/>
              </a:lnSpc>
              <a:spcBef>
                <a:spcPts val="967"/>
              </a:spcBef>
              <a:spcAft>
                <a:spcPts val="0"/>
              </a:spcAft>
              <a:buClr>
                <a:srgbClr val="393938"/>
              </a:buClr>
              <a:defRPr/>
            </a:pPr>
            <a:r>
              <a:rPr lang="en-GB" b="1" dirty="0">
                <a:solidFill>
                  <a:prstClr val="white"/>
                </a:solidFill>
                <a:latin typeface="Lato"/>
              </a:rPr>
              <a:t>W</a:t>
            </a:r>
            <a:r>
              <a:rPr lang="en-GB" dirty="0">
                <a:solidFill>
                  <a:prstClr val="white"/>
                </a:solidFill>
                <a:latin typeface="Lato"/>
              </a:rPr>
              <a:t>rite down how much extra lifespan this tablet would have to give you for you to be prepared to take it:</a:t>
            </a:r>
          </a:p>
        </p:txBody>
      </p:sp>
    </p:spTree>
    <p:extLst>
      <p:ext uri="{BB962C8B-B14F-4D97-AF65-F5344CB8AC3E}">
        <p14:creationId xmlns:p14="http://schemas.microsoft.com/office/powerpoint/2010/main" val="3218173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553"/>
            <a:ext cx="10515600" cy="1325563"/>
          </a:xfrm>
        </p:spPr>
        <p:txBody>
          <a:bodyPr>
            <a:normAutofit/>
          </a:bodyPr>
          <a:lstStyle/>
          <a:p>
            <a:pPr algn="ctr"/>
            <a:r>
              <a:rPr lang="en-GB" dirty="0"/>
              <a:t>Medicines disutility: what’s the trade-off?</a:t>
            </a:r>
            <a:br>
              <a:rPr lang="en-GB" dirty="0"/>
            </a:br>
            <a:r>
              <a:rPr lang="fr-FR" sz="2400" dirty="0"/>
              <a:t>Fontana M, et al. (2014) Circulation 129: 2539-46</a:t>
            </a:r>
            <a:endParaRPr lang="en-GB" dirty="0">
              <a:solidFill>
                <a:schemeClr val="accent6">
                  <a:lumMod val="75000"/>
                </a:schemeClr>
              </a:solidFill>
            </a:endParaRPr>
          </a:p>
        </p:txBody>
      </p:sp>
      <p:sp>
        <p:nvSpPr>
          <p:cNvPr id="8" name="Content Placeholder 7"/>
          <p:cNvSpPr>
            <a:spLocks noGrp="1"/>
          </p:cNvSpPr>
          <p:nvPr>
            <p:ph type="body" sz="quarter" idx="4294967295"/>
          </p:nvPr>
        </p:nvSpPr>
        <p:spPr>
          <a:xfrm>
            <a:off x="507206" y="1687473"/>
            <a:ext cx="11177588" cy="4479151"/>
          </a:xfrm>
        </p:spPr>
        <p:txBody>
          <a:bodyPr>
            <a:noAutofit/>
          </a:bodyPr>
          <a:lstStyle/>
          <a:p>
            <a:pPr marL="214305" indent="-214305"/>
            <a:r>
              <a:rPr lang="en-GB" dirty="0"/>
              <a:t>360 members of the general public in north-west London</a:t>
            </a:r>
          </a:p>
          <a:p>
            <a:pPr marL="383798" lvl="1" indent="-214305"/>
            <a:r>
              <a:rPr lang="en-GB" sz="2800" dirty="0"/>
              <a:t>Equal number of men and women, mean age 38 years</a:t>
            </a:r>
          </a:p>
          <a:p>
            <a:pPr marL="214305" indent="-214305"/>
            <a:r>
              <a:rPr lang="en-GB" dirty="0"/>
              <a:t>Median increase in lifespan required was 6 months (IQR 1 to 36 months)</a:t>
            </a:r>
          </a:p>
          <a:p>
            <a:pPr marL="214305" indent="-214305"/>
            <a:r>
              <a:rPr lang="en-GB" b="1" dirty="0">
                <a:solidFill>
                  <a:srgbClr val="FF0000"/>
                </a:solidFill>
              </a:rPr>
              <a:t>12% would take it only if it would increase their lifespan by 10 years or more</a:t>
            </a:r>
          </a:p>
          <a:p>
            <a:pPr lvl="1"/>
            <a:r>
              <a:rPr lang="en-GB" sz="2800" dirty="0"/>
              <a:t>The authors calculate that 99% of the population would gain &lt;2 years extra lifespan by lifelong statin prophylaxis</a:t>
            </a:r>
            <a:endParaRPr lang="en-GB" sz="2800" dirty="0">
              <a:solidFill>
                <a:schemeClr val="accent3"/>
              </a:solidFill>
            </a:endParaRPr>
          </a:p>
          <a:p>
            <a:endParaRPr lang="en-GB" dirty="0"/>
          </a:p>
        </p:txBody>
      </p:sp>
    </p:spTree>
    <p:extLst>
      <p:ext uri="{BB962C8B-B14F-4D97-AF65-F5344CB8AC3E}">
        <p14:creationId xmlns:p14="http://schemas.microsoft.com/office/powerpoint/2010/main" val="333479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 calcmode="lin" valueType="num">
                                      <p:cBhvr additive="base">
                                        <p:cTn id="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a:extLst>
              <a:ext uri="{FF2B5EF4-FFF2-40B4-BE49-F238E27FC236}">
                <a16:creationId xmlns:a16="http://schemas.microsoft.com/office/drawing/2014/main" id="{CA4673FB-C8DC-2FCE-5032-B38A0855117C}"/>
              </a:ext>
            </a:extLst>
          </p:cNvPr>
          <p:cNvSpPr>
            <a:spLocks noGrp="1" noChangeArrowheads="1"/>
          </p:cNvSpPr>
          <p:nvPr>
            <p:ph type="title"/>
          </p:nvPr>
        </p:nvSpPr>
        <p:spPr>
          <a:xfrm>
            <a:off x="2949180" y="1843087"/>
            <a:ext cx="6226969" cy="3043238"/>
          </a:xfrm>
        </p:spPr>
        <p:txBody>
          <a:bodyPr>
            <a:normAutofit fontScale="90000"/>
          </a:bodyPr>
          <a:lstStyle/>
          <a:p>
            <a:pPr algn="l" eaLnBrk="1" hangingPunct="1">
              <a:defRPr/>
            </a:pPr>
            <a:r>
              <a:rPr lang="ja-JP" altLang="en-GB">
                <a:latin typeface="Arial" charset="0"/>
              </a:rPr>
              <a:t>‘</a:t>
            </a:r>
            <a:r>
              <a:rPr lang="en-GB" altLang="ja-JP" dirty="0">
                <a:latin typeface="Arial" charset="0"/>
              </a:rPr>
              <a:t>By </a:t>
            </a:r>
            <a:r>
              <a:rPr lang="en-GB" altLang="ja-JP" i="1" dirty="0">
                <a:latin typeface="Arial" charset="0"/>
              </a:rPr>
              <a:t>patient values </a:t>
            </a:r>
            <a:r>
              <a:rPr lang="en-GB" altLang="ja-JP" dirty="0">
                <a:latin typeface="Arial" charset="0"/>
              </a:rPr>
              <a:t>we mean the </a:t>
            </a:r>
            <a:r>
              <a:rPr lang="en-GB" altLang="ja-JP" dirty="0">
                <a:solidFill>
                  <a:srgbClr val="FF0000"/>
                </a:solidFill>
                <a:latin typeface="Arial" charset="0"/>
              </a:rPr>
              <a:t>unique</a:t>
            </a:r>
            <a:r>
              <a:rPr lang="en-GB" altLang="ja-JP" dirty="0">
                <a:latin typeface="Arial" charset="0"/>
              </a:rPr>
              <a:t> preferences, concerns and expectations each patient brings to a clinical encounter and which must be integrated into clinical decisions if they are to serve the patient.</a:t>
            </a:r>
            <a:r>
              <a:rPr lang="ja-JP" altLang="en-GB">
                <a:latin typeface="Arial" charset="0"/>
              </a:rPr>
              <a:t>’</a:t>
            </a:r>
            <a:r>
              <a:rPr lang="en-GB" altLang="ja-JP" dirty="0">
                <a:latin typeface="Arial" charset="0"/>
              </a:rPr>
              <a:t> </a:t>
            </a:r>
            <a:endParaRPr lang="en-GB" dirty="0">
              <a:latin typeface="Arial" charset="0"/>
            </a:endParaRPr>
          </a:p>
        </p:txBody>
      </p:sp>
    </p:spTree>
    <p:extLst>
      <p:ext uri="{BB962C8B-B14F-4D97-AF65-F5344CB8AC3E}">
        <p14:creationId xmlns:p14="http://schemas.microsoft.com/office/powerpoint/2010/main" val="2378484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198A8-B248-5AD8-947A-75A425113C6E}"/>
              </a:ext>
            </a:extLst>
          </p:cNvPr>
          <p:cNvSpPr>
            <a:spLocks noGrp="1"/>
          </p:cNvSpPr>
          <p:nvPr>
            <p:ph type="title"/>
          </p:nvPr>
        </p:nvSpPr>
        <p:spPr/>
        <p:txBody>
          <a:bodyPr rtlCol="0">
            <a:noAutofit/>
          </a:bodyPr>
          <a:lstStyle/>
          <a:p>
            <a:pPr algn="ctr" defTabSz="709539" eaLnBrk="1" fontAlgn="auto" hangingPunct="1">
              <a:lnSpc>
                <a:spcPts val="2857"/>
              </a:lnSpc>
              <a:spcAft>
                <a:spcPts val="0"/>
              </a:spcAft>
              <a:defRPr/>
            </a:pPr>
            <a:r>
              <a:rPr lang="en-GB" sz="3600" dirty="0"/>
              <a:t>NICE: Guidelines, not tramlines</a:t>
            </a:r>
          </a:p>
        </p:txBody>
      </p:sp>
      <p:sp>
        <p:nvSpPr>
          <p:cNvPr id="3" name="Content Placeholder 2">
            <a:extLst>
              <a:ext uri="{FF2B5EF4-FFF2-40B4-BE49-F238E27FC236}">
                <a16:creationId xmlns:a16="http://schemas.microsoft.com/office/drawing/2014/main" id="{777219DB-C00A-CD55-A3F1-CF05249AC56B}"/>
              </a:ext>
            </a:extLst>
          </p:cNvPr>
          <p:cNvSpPr>
            <a:spLocks noGrp="1"/>
          </p:cNvSpPr>
          <p:nvPr>
            <p:ph idx="1"/>
          </p:nvPr>
        </p:nvSpPr>
        <p:spPr/>
        <p:txBody>
          <a:bodyPr rtlCol="0">
            <a:normAutofit/>
          </a:bodyPr>
          <a:lstStyle/>
          <a:p>
            <a:pPr marL="0" indent="0" defTabSz="709539" eaLnBrk="1" fontAlgn="auto" hangingPunct="1">
              <a:spcAft>
                <a:spcPts val="0"/>
              </a:spcAft>
              <a:buNone/>
              <a:defRPr/>
            </a:pPr>
            <a:r>
              <a:rPr lang="en-GB" sz="2000" b="1" dirty="0">
                <a:solidFill>
                  <a:srgbClr val="00506A"/>
                </a:solidFill>
              </a:rPr>
              <a:t>Every NICE guideline states, on its landing page:</a:t>
            </a:r>
          </a:p>
          <a:p>
            <a:pPr defTabSz="709539" eaLnBrk="1" fontAlgn="auto" hangingPunct="1">
              <a:lnSpc>
                <a:spcPct val="120000"/>
              </a:lnSpc>
              <a:spcAft>
                <a:spcPts val="0"/>
              </a:spcAft>
              <a:defRPr/>
            </a:pPr>
            <a:r>
              <a:rPr lang="en-GB" sz="2000" dirty="0"/>
              <a:t>The recommendations in this guideline represent the view of NICE, arrived at after careful consideration of the evidence available. </a:t>
            </a:r>
            <a:r>
              <a:rPr lang="en-GB" sz="2000" dirty="0">
                <a:solidFill>
                  <a:srgbClr val="195962"/>
                </a:solidFill>
              </a:rPr>
              <a:t>When exercising their judgement, professionals are expected to take this guideline fully into account, </a:t>
            </a:r>
            <a:r>
              <a:rPr lang="en-GB" sz="2000" b="1" dirty="0">
                <a:solidFill>
                  <a:srgbClr val="FF0000"/>
                </a:solidFill>
              </a:rPr>
              <a:t>alongside the individual needs, preferences and values of their patients or service users</a:t>
            </a:r>
          </a:p>
          <a:p>
            <a:pPr defTabSz="709539" eaLnBrk="1" fontAlgn="auto" hangingPunct="1">
              <a:lnSpc>
                <a:spcPct val="120000"/>
              </a:lnSpc>
              <a:spcAft>
                <a:spcPts val="0"/>
              </a:spcAft>
              <a:defRPr/>
            </a:pPr>
            <a:r>
              <a:rPr lang="en-GB" sz="2000" b="1" dirty="0">
                <a:solidFill>
                  <a:srgbClr val="FF0000"/>
                </a:solidFill>
              </a:rPr>
              <a:t>It is not mandatory to apply the recommendations</a:t>
            </a:r>
            <a:r>
              <a:rPr lang="en-GB" sz="2000" b="1" dirty="0">
                <a:solidFill>
                  <a:srgbClr val="195962"/>
                </a:solidFill>
              </a:rPr>
              <a:t>, </a:t>
            </a:r>
            <a:r>
              <a:rPr lang="en-GB" sz="2000" dirty="0">
                <a:solidFill>
                  <a:srgbClr val="195962"/>
                </a:solidFill>
              </a:rPr>
              <a:t>and the guideline does not override the responsibility to make decisions appropriate to the circumstances of the individual, </a:t>
            </a:r>
            <a:r>
              <a:rPr lang="en-GB" sz="2000" b="1" dirty="0">
                <a:solidFill>
                  <a:srgbClr val="FF0000"/>
                </a:solidFill>
              </a:rPr>
              <a:t>in consultation with them and their families and carers or guardian</a:t>
            </a:r>
            <a:r>
              <a:rPr lang="en-GB" sz="2000" dirty="0">
                <a:solidFill>
                  <a:srgbClr val="195962"/>
                </a:solidFill>
              </a:rPr>
              <a:t>.</a:t>
            </a:r>
          </a:p>
        </p:txBody>
      </p:sp>
      <p:sp>
        <p:nvSpPr>
          <p:cNvPr id="311299" name="Slide Number Placeholder 3">
            <a:extLst>
              <a:ext uri="{FF2B5EF4-FFF2-40B4-BE49-F238E27FC236}">
                <a16:creationId xmlns:a16="http://schemas.microsoft.com/office/drawing/2014/main" id="{42C7BECE-9F09-33E8-42A0-96A8E2DC9A7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08422">
              <a:lnSpc>
                <a:spcPts val="1904"/>
              </a:lnSpc>
              <a:spcBef>
                <a:spcPts val="581"/>
              </a:spcBef>
              <a:buClr>
                <a:schemeClr val="tx1"/>
              </a:buClr>
              <a:buFont typeface="Arial" panose="020B0604020202020204" pitchFamily="34" charset="0"/>
              <a:defRPr sz="1575">
                <a:solidFill>
                  <a:schemeClr val="tx1"/>
                </a:solidFill>
                <a:latin typeface="Lato" panose="020F0502020204030203" pitchFamily="34" charset="0"/>
              </a:defRPr>
            </a:lvl1pPr>
            <a:lvl2pPr marL="557213" indent="-214313" defTabSz="708422">
              <a:lnSpc>
                <a:spcPts val="1904"/>
              </a:lnSpc>
              <a:spcBef>
                <a:spcPts val="581"/>
              </a:spcBef>
              <a:buClr>
                <a:schemeClr val="tx1"/>
              </a:buClr>
              <a:buSzPct val="95000"/>
              <a:buFont typeface="Symbol" pitchFamily="2" charset="2"/>
              <a:buChar char=""/>
              <a:defRPr sz="1575">
                <a:solidFill>
                  <a:schemeClr val="tx1"/>
                </a:solidFill>
                <a:latin typeface="Lato" panose="020F0502020204030203" pitchFamily="34" charset="0"/>
              </a:defRPr>
            </a:lvl2pPr>
            <a:lvl3pPr marL="857250" indent="-171450" defTabSz="708422">
              <a:lnSpc>
                <a:spcPts val="1904"/>
              </a:lnSpc>
              <a:spcBef>
                <a:spcPts val="581"/>
              </a:spcBef>
              <a:buClr>
                <a:schemeClr val="tx1"/>
              </a:buClr>
              <a:buFont typeface="Arial" panose="020B0604020202020204" pitchFamily="34" charset="0"/>
              <a:buChar char="–"/>
              <a:defRPr sz="1575">
                <a:solidFill>
                  <a:schemeClr val="tx1"/>
                </a:solidFill>
                <a:latin typeface="Lato" panose="020F0502020204030203" pitchFamily="34" charset="0"/>
              </a:defRPr>
            </a:lvl3pPr>
            <a:lvl4pPr marL="1200150" indent="-171450" defTabSz="708422">
              <a:lnSpc>
                <a:spcPts val="1904"/>
              </a:lnSpc>
              <a:spcBef>
                <a:spcPts val="581"/>
              </a:spcBef>
              <a:buClr>
                <a:schemeClr val="tx1"/>
              </a:buClr>
              <a:buFont typeface="Archer Bold"/>
              <a:buChar char="•"/>
              <a:defRPr sz="1575">
                <a:solidFill>
                  <a:schemeClr val="tx1"/>
                </a:solidFill>
                <a:latin typeface="Lato" panose="020F0502020204030203" pitchFamily="34" charset="0"/>
              </a:defRPr>
            </a:lvl4pPr>
            <a:lvl5pPr marL="1543050" indent="-171450" defTabSz="708422">
              <a:lnSpc>
                <a:spcPts val="1904"/>
              </a:lnSpc>
              <a:spcBef>
                <a:spcPts val="581"/>
              </a:spcBef>
              <a:buClr>
                <a:schemeClr val="tx1"/>
              </a:buClr>
              <a:buFont typeface="Arial" panose="020B0604020202020204" pitchFamily="34" charset="0"/>
              <a:buChar char="-"/>
              <a:defRPr sz="1575">
                <a:solidFill>
                  <a:schemeClr val="tx1"/>
                </a:solidFill>
                <a:latin typeface="Lato" panose="020F0502020204030203" pitchFamily="34" charset="0"/>
              </a:defRPr>
            </a:lvl5pPr>
            <a:lvl6pPr marL="1885950" indent="-171450" defTabSz="708422" eaLnBrk="0" fontAlgn="base" hangingPunct="0">
              <a:lnSpc>
                <a:spcPts val="1904"/>
              </a:lnSpc>
              <a:spcBef>
                <a:spcPts val="581"/>
              </a:spcBef>
              <a:spcAft>
                <a:spcPct val="0"/>
              </a:spcAft>
              <a:buClr>
                <a:schemeClr val="tx1"/>
              </a:buClr>
              <a:buFont typeface="Arial" panose="020B0604020202020204" pitchFamily="34" charset="0"/>
              <a:buChar char="-"/>
              <a:defRPr sz="1575">
                <a:solidFill>
                  <a:schemeClr val="tx1"/>
                </a:solidFill>
                <a:latin typeface="Lato" panose="020F0502020204030203" pitchFamily="34" charset="0"/>
              </a:defRPr>
            </a:lvl6pPr>
            <a:lvl7pPr marL="2228850" indent="-171450" defTabSz="708422" eaLnBrk="0" fontAlgn="base" hangingPunct="0">
              <a:lnSpc>
                <a:spcPts val="1904"/>
              </a:lnSpc>
              <a:spcBef>
                <a:spcPts val="581"/>
              </a:spcBef>
              <a:spcAft>
                <a:spcPct val="0"/>
              </a:spcAft>
              <a:buClr>
                <a:schemeClr val="tx1"/>
              </a:buClr>
              <a:buFont typeface="Arial" panose="020B0604020202020204" pitchFamily="34" charset="0"/>
              <a:buChar char="-"/>
              <a:defRPr sz="1575">
                <a:solidFill>
                  <a:schemeClr val="tx1"/>
                </a:solidFill>
                <a:latin typeface="Lato" panose="020F0502020204030203" pitchFamily="34" charset="0"/>
              </a:defRPr>
            </a:lvl7pPr>
            <a:lvl8pPr marL="2571750" indent="-171450" defTabSz="708422" eaLnBrk="0" fontAlgn="base" hangingPunct="0">
              <a:lnSpc>
                <a:spcPts val="1904"/>
              </a:lnSpc>
              <a:spcBef>
                <a:spcPts val="581"/>
              </a:spcBef>
              <a:spcAft>
                <a:spcPct val="0"/>
              </a:spcAft>
              <a:buClr>
                <a:schemeClr val="tx1"/>
              </a:buClr>
              <a:buFont typeface="Arial" panose="020B0604020202020204" pitchFamily="34" charset="0"/>
              <a:buChar char="-"/>
              <a:defRPr sz="1575">
                <a:solidFill>
                  <a:schemeClr val="tx1"/>
                </a:solidFill>
                <a:latin typeface="Lato" panose="020F0502020204030203" pitchFamily="34" charset="0"/>
              </a:defRPr>
            </a:lvl8pPr>
            <a:lvl9pPr marL="2914650" indent="-171450" defTabSz="708422" eaLnBrk="0" fontAlgn="base" hangingPunct="0">
              <a:lnSpc>
                <a:spcPts val="1904"/>
              </a:lnSpc>
              <a:spcBef>
                <a:spcPts val="581"/>
              </a:spcBef>
              <a:spcAft>
                <a:spcPct val="0"/>
              </a:spcAft>
              <a:buClr>
                <a:schemeClr val="tx1"/>
              </a:buClr>
              <a:buFont typeface="Arial" panose="020B0604020202020204" pitchFamily="34" charset="0"/>
              <a:buChar char="-"/>
              <a:defRPr sz="1575">
                <a:solidFill>
                  <a:schemeClr val="tx1"/>
                </a:solidFill>
                <a:latin typeface="Lato" panose="020F0502020204030203" pitchFamily="34" charset="0"/>
              </a:defRPr>
            </a:lvl9pPr>
          </a:lstStyle>
          <a:p>
            <a:pPr fontAlgn="base">
              <a:lnSpc>
                <a:spcPct val="100000"/>
              </a:lnSpc>
              <a:spcBef>
                <a:spcPct val="0"/>
              </a:spcBef>
              <a:spcAft>
                <a:spcPct val="0"/>
              </a:spcAft>
              <a:buClrTx/>
            </a:pPr>
            <a:fld id="{85886547-3134-0F48-B4D4-FC94EFE82469}" type="slidenum">
              <a:rPr lang="en-GB" altLang="en-US" sz="750">
                <a:solidFill>
                  <a:srgbClr val="393938"/>
                </a:solidFill>
                <a:ea typeface="ＭＳ Ｐゴシック" panose="020B0600070205080204" pitchFamily="34" charset="-128"/>
              </a:rPr>
              <a:pPr fontAlgn="base">
                <a:lnSpc>
                  <a:spcPct val="100000"/>
                </a:lnSpc>
                <a:spcBef>
                  <a:spcPct val="0"/>
                </a:spcBef>
                <a:spcAft>
                  <a:spcPct val="0"/>
                </a:spcAft>
                <a:buClrTx/>
              </a:pPr>
              <a:t>27</a:t>
            </a:fld>
            <a:endParaRPr lang="en-GB" altLang="en-US" sz="750">
              <a:solidFill>
                <a:srgbClr val="393938"/>
              </a:solidFill>
              <a:ea typeface="ＭＳ Ｐゴシック" panose="020B0600070205080204" pitchFamily="34" charset="-128"/>
            </a:endParaRPr>
          </a:p>
        </p:txBody>
      </p:sp>
    </p:spTree>
    <p:extLst>
      <p:ext uri="{BB962C8B-B14F-4D97-AF65-F5344CB8AC3E}">
        <p14:creationId xmlns:p14="http://schemas.microsoft.com/office/powerpoint/2010/main" val="4064936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345" name="Picture 4">
            <a:extLst>
              <a:ext uri="{FF2B5EF4-FFF2-40B4-BE49-F238E27FC236}">
                <a16:creationId xmlns:a16="http://schemas.microsoft.com/office/drawing/2014/main" id="{9B56ECDC-F9C2-3E73-79A7-05001BE544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866776"/>
            <a:ext cx="6858000" cy="472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3346" name="Rectangle 2">
            <a:extLst>
              <a:ext uri="{FF2B5EF4-FFF2-40B4-BE49-F238E27FC236}">
                <a16:creationId xmlns:a16="http://schemas.microsoft.com/office/drawing/2014/main" id="{A6D312D8-DDD7-4DD3-BC1F-B3F9C94A498C}"/>
              </a:ext>
            </a:extLst>
          </p:cNvPr>
          <p:cNvSpPr>
            <a:spLocks noGrp="1"/>
          </p:cNvSpPr>
          <p:nvPr>
            <p:ph type="title"/>
          </p:nvPr>
        </p:nvSpPr>
        <p:spPr>
          <a:xfrm>
            <a:off x="3881438" y="3020618"/>
            <a:ext cx="4644629" cy="1812131"/>
          </a:xfrm>
        </p:spPr>
        <p:txBody>
          <a:bodyPr/>
          <a:lstStyle/>
          <a:p>
            <a:pPr eaLnBrk="1" hangingPunct="1"/>
            <a:r>
              <a:rPr lang="en-GB" altLang="en-US" sz="4500" b="1">
                <a:latin typeface="Arial" panose="020B0604020202020204" pitchFamily="34" charset="0"/>
              </a:rPr>
              <a:t>Guidelines. </a:t>
            </a:r>
            <a:br>
              <a:rPr lang="en-GB" altLang="en-US" sz="4500" b="1">
                <a:latin typeface="Arial" panose="020B0604020202020204" pitchFamily="34" charset="0"/>
              </a:rPr>
            </a:br>
            <a:r>
              <a:rPr lang="en-GB" altLang="en-US" sz="4500" b="1">
                <a:latin typeface="Arial" panose="020B0604020202020204" pitchFamily="34" charset="0"/>
              </a:rPr>
              <a:t>Not tramlines.</a:t>
            </a:r>
            <a:r>
              <a:rPr lang="en-GB" altLang="en-US" sz="4500">
                <a:latin typeface="Arial" panose="020B0604020202020204" pitchFamily="34" charset="0"/>
              </a:rPr>
              <a:t>. </a:t>
            </a:r>
          </a:p>
        </p:txBody>
      </p:sp>
    </p:spTree>
    <p:extLst>
      <p:ext uri="{BB962C8B-B14F-4D97-AF65-F5344CB8AC3E}">
        <p14:creationId xmlns:p14="http://schemas.microsoft.com/office/powerpoint/2010/main" val="1492281852"/>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CB07B5-D51D-4690-87E4-2A6BCFAD35D4}"/>
              </a:ext>
            </a:extLst>
          </p:cNvPr>
          <p:cNvSpPr>
            <a:spLocks noGrp="1"/>
          </p:cNvSpPr>
          <p:nvPr>
            <p:ph type="ctrTitle"/>
          </p:nvPr>
        </p:nvSpPr>
        <p:spPr/>
        <p:txBody>
          <a:bodyPr/>
          <a:lstStyle/>
          <a:p>
            <a:r>
              <a:rPr lang="en-GB" dirty="0"/>
              <a:t>Shared decision making is..</a:t>
            </a:r>
          </a:p>
        </p:txBody>
      </p:sp>
      <p:sp>
        <p:nvSpPr>
          <p:cNvPr id="7" name="Content Placeholder 6">
            <a:extLst>
              <a:ext uri="{FF2B5EF4-FFF2-40B4-BE49-F238E27FC236}">
                <a16:creationId xmlns:a16="http://schemas.microsoft.com/office/drawing/2014/main" id="{26266757-6E04-4A3D-8198-E9BA55F25123}"/>
              </a:ext>
            </a:extLst>
          </p:cNvPr>
          <p:cNvSpPr>
            <a:spLocks noGrp="1"/>
          </p:cNvSpPr>
          <p:nvPr>
            <p:ph sz="quarter" idx="13"/>
          </p:nvPr>
        </p:nvSpPr>
        <p:spPr>
          <a:xfrm>
            <a:off x="496889" y="1122156"/>
            <a:ext cx="8672992" cy="336550"/>
          </a:xfrm>
        </p:spPr>
        <p:txBody>
          <a:bodyPr/>
          <a:lstStyle/>
          <a:p>
            <a:r>
              <a:rPr lang="en-GB" dirty="0"/>
              <a:t>www.nice.org.uk/guidance/ng197/chapter/Context</a:t>
            </a:r>
          </a:p>
        </p:txBody>
      </p:sp>
      <p:sp>
        <p:nvSpPr>
          <p:cNvPr id="6" name="Text Placeholder 5">
            <a:extLst>
              <a:ext uri="{FF2B5EF4-FFF2-40B4-BE49-F238E27FC236}">
                <a16:creationId xmlns:a16="http://schemas.microsoft.com/office/drawing/2014/main" id="{61664289-F402-404D-9E52-13E9D6A4C112}"/>
              </a:ext>
              <a:ext uri="{C183D7F6-B498-43B3-948B-1728B52AA6E4}">
                <adec:decorative xmlns:adec="http://schemas.microsoft.com/office/drawing/2017/decorative" val="1"/>
              </a:ext>
            </a:extLst>
          </p:cNvPr>
          <p:cNvSpPr>
            <a:spLocks noGrp="1"/>
          </p:cNvSpPr>
          <p:nvPr>
            <p:ph type="body" sz="quarter" idx="12"/>
          </p:nvPr>
        </p:nvSpPr>
        <p:spPr>
          <a:xfrm>
            <a:off x="496889" y="1533053"/>
            <a:ext cx="8673496" cy="4430940"/>
          </a:xfrm>
        </p:spPr>
        <p:txBody>
          <a:bodyPr>
            <a:normAutofit fontScale="77500" lnSpcReduction="20000"/>
          </a:bodyPr>
          <a:lstStyle/>
          <a:p>
            <a:r>
              <a:rPr lang="en-GB" sz="2500" dirty="0"/>
              <a:t>A collaborative process that involves a person and their healthcare professional working together to reach a joint decision about care </a:t>
            </a:r>
          </a:p>
          <a:p>
            <a:pPr lvl="1"/>
            <a:r>
              <a:rPr lang="en-GB" sz="2300" dirty="0"/>
              <a:t>It could be care the person needs straightaway or care in the future, for example through advance care planning</a:t>
            </a:r>
          </a:p>
          <a:p>
            <a:r>
              <a:rPr lang="en-GB" sz="2400" dirty="0"/>
              <a:t>It involves choosing tests and treatments based both on evidence and on the person’s individual preferences, beliefs and values </a:t>
            </a:r>
          </a:p>
          <a:p>
            <a:r>
              <a:rPr lang="en-GB" sz="2400" dirty="0"/>
              <a:t>It means making sure the person understands the risks, benefits and possible consequences of different options through discussion and information sharing. </a:t>
            </a:r>
          </a:p>
          <a:p>
            <a:r>
              <a:rPr lang="en-GB" sz="2400" dirty="0"/>
              <a:t>This joint process empowers people to make decisions about the care that is right for them at that time (with the option of choosing to have no treatment or not changing what they are currently doing always included)</a:t>
            </a:r>
          </a:p>
          <a:p>
            <a:pPr lvl="1"/>
            <a:r>
              <a:rPr lang="en-GB" sz="2200" dirty="0"/>
              <a:t>In maternity services SDM may be referred to as 'informed decision making'</a:t>
            </a:r>
          </a:p>
        </p:txBody>
      </p:sp>
      <p:pic>
        <p:nvPicPr>
          <p:cNvPr id="12" name="Picture Placeholder 11" descr="A picture containing person&#10;&#10;Description automatically generated">
            <a:extLst>
              <a:ext uri="{FF2B5EF4-FFF2-40B4-BE49-F238E27FC236}">
                <a16:creationId xmlns:a16="http://schemas.microsoft.com/office/drawing/2014/main" id="{EF674242-7F7B-4C56-BCB8-CA831CC8B62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t="-29"/>
          <a:stretch/>
        </p:blipFill>
        <p:spPr>
          <a:xfrm>
            <a:off x="9545044" y="349199"/>
            <a:ext cx="2286956" cy="6156000"/>
          </a:xfrm>
        </p:spPr>
      </p:pic>
    </p:spTree>
    <p:extLst>
      <p:ext uri="{BB962C8B-B14F-4D97-AF65-F5344CB8AC3E}">
        <p14:creationId xmlns:p14="http://schemas.microsoft.com/office/powerpoint/2010/main" val="1621829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04DD15-5298-1840-8E66-BBF88A39BEA0}"/>
              </a:ext>
            </a:extLst>
          </p:cNvPr>
          <p:cNvSpPr>
            <a:spLocks noGrp="1"/>
          </p:cNvSpPr>
          <p:nvPr>
            <p:ph type="body" sz="quarter" idx="11"/>
          </p:nvPr>
        </p:nvSpPr>
        <p:spPr/>
        <p:txBody>
          <a:bodyPr>
            <a:normAutofit fontScale="85000" lnSpcReduction="20000"/>
          </a:bodyPr>
          <a:lstStyle/>
          <a:p>
            <a:r>
              <a:rPr lang="en-US" dirty="0">
                <a:latin typeface="+mn-lt"/>
              </a:rPr>
              <a:t>Do consultation skills really make that much a difference?</a:t>
            </a:r>
          </a:p>
        </p:txBody>
      </p:sp>
    </p:spTree>
    <p:extLst>
      <p:ext uri="{BB962C8B-B14F-4D97-AF65-F5344CB8AC3E}">
        <p14:creationId xmlns:p14="http://schemas.microsoft.com/office/powerpoint/2010/main" val="618524325"/>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29" name="Rectangle 4">
            <a:extLst>
              <a:ext uri="{FF2B5EF4-FFF2-40B4-BE49-F238E27FC236}">
                <a16:creationId xmlns:a16="http://schemas.microsoft.com/office/drawing/2014/main" id="{634E83CF-61F5-221E-CDD5-F267CD53406B}"/>
              </a:ext>
            </a:extLst>
          </p:cNvPr>
          <p:cNvSpPr>
            <a:spLocks noChangeArrowheads="1"/>
          </p:cNvSpPr>
          <p:nvPr/>
        </p:nvSpPr>
        <p:spPr bwMode="auto">
          <a:xfrm>
            <a:off x="1317704" y="1223529"/>
            <a:ext cx="6765131" cy="66436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pPr>
            <a:endParaRPr lang="en-CA" altLang="en-US" sz="2400">
              <a:solidFill>
                <a:srgbClr val="000000"/>
              </a:solidFill>
              <a:latin typeface="Arial" panose="020B0604020202020204" pitchFamily="34" charset="0"/>
            </a:endParaRPr>
          </a:p>
        </p:txBody>
      </p:sp>
      <p:sp>
        <p:nvSpPr>
          <p:cNvPr id="3" name="Espace réservé du contenu 2">
            <a:extLst>
              <a:ext uri="{FF2B5EF4-FFF2-40B4-BE49-F238E27FC236}">
                <a16:creationId xmlns:a16="http://schemas.microsoft.com/office/drawing/2014/main" id="{B96CAE67-AC25-B29E-6E5D-EAB58DDE408A}"/>
              </a:ext>
            </a:extLst>
          </p:cNvPr>
          <p:cNvSpPr>
            <a:spLocks noGrp="1"/>
          </p:cNvSpPr>
          <p:nvPr>
            <p:ph idx="1"/>
          </p:nvPr>
        </p:nvSpPr>
        <p:spPr>
          <a:xfrm>
            <a:off x="1045573" y="400747"/>
            <a:ext cx="6688931" cy="4829175"/>
          </a:xfrm>
        </p:spPr>
        <p:txBody>
          <a:bodyPr>
            <a:noAutofit/>
          </a:bodyPr>
          <a:lstStyle/>
          <a:p>
            <a:pPr marL="0" indent="0">
              <a:lnSpc>
                <a:spcPct val="130000"/>
              </a:lnSpc>
              <a:buNone/>
              <a:defRPr/>
            </a:pPr>
            <a:r>
              <a:rPr lang="en-CA" b="1" dirty="0">
                <a:solidFill>
                  <a:srgbClr val="2D5BE7"/>
                </a:solidFill>
              </a:rPr>
              <a:t>Shared Decision Making</a:t>
            </a:r>
            <a:endParaRPr lang="en-CA" sz="1800" dirty="0">
              <a:solidFill>
                <a:srgbClr val="2D5BE7"/>
              </a:solidFill>
            </a:endParaRPr>
          </a:p>
          <a:p>
            <a:pPr marL="0" indent="0">
              <a:lnSpc>
                <a:spcPct val="130000"/>
              </a:lnSpc>
              <a:buNone/>
              <a:defRPr/>
            </a:pPr>
            <a:r>
              <a:rPr lang="en-CA" sz="1800" dirty="0"/>
              <a:t>                                a </a:t>
            </a:r>
            <a:r>
              <a:rPr lang="en-CA" sz="1800" b="1" dirty="0">
                <a:solidFill>
                  <a:srgbClr val="FF0000"/>
                </a:solidFill>
                <a:ea typeface="+mj-ea"/>
              </a:rPr>
              <a:t>patient</a:t>
            </a:r>
            <a:r>
              <a:rPr lang="en-CA" dirty="0">
                <a:solidFill>
                  <a:srgbClr val="2D5BE7"/>
                </a:solidFill>
              </a:rPr>
              <a:t> </a:t>
            </a:r>
            <a:r>
              <a:rPr lang="en-CA" sz="1800" dirty="0"/>
              <a:t>and a</a:t>
            </a:r>
            <a:r>
              <a:rPr lang="en-CA" sz="1800" dirty="0">
                <a:solidFill>
                  <a:srgbClr val="1D607A"/>
                </a:solidFill>
              </a:rPr>
              <a:t> </a:t>
            </a:r>
            <a:r>
              <a:rPr lang="en-CA" sz="1800" b="1" dirty="0">
                <a:solidFill>
                  <a:srgbClr val="FF0000"/>
                </a:solidFill>
                <a:ea typeface="+mj-ea"/>
              </a:rPr>
              <a:t>clinician</a:t>
            </a:r>
            <a:r>
              <a:rPr lang="en-CA" sz="1800" b="1" dirty="0">
                <a:solidFill>
                  <a:srgbClr val="2D5BE7"/>
                </a:solidFill>
                <a:ea typeface="+mj-ea"/>
              </a:rPr>
              <a:t> </a:t>
            </a:r>
          </a:p>
          <a:p>
            <a:pPr marL="0" indent="0">
              <a:lnSpc>
                <a:spcPct val="130000"/>
              </a:lnSpc>
              <a:buNone/>
              <a:defRPr/>
            </a:pPr>
            <a:r>
              <a:rPr lang="en-CA" sz="1800" b="1" dirty="0">
                <a:solidFill>
                  <a:schemeClr val="accent2"/>
                </a:solidFill>
                <a:ea typeface="+mj-ea"/>
              </a:rPr>
              <a:t>         </a:t>
            </a:r>
            <a:r>
              <a:rPr lang="en-CA" sz="1800" dirty="0"/>
              <a:t>work together, </a:t>
            </a:r>
            <a:br>
              <a:rPr lang="en-CA" sz="1800" dirty="0"/>
            </a:br>
            <a:r>
              <a:rPr lang="en-CA" sz="1800" dirty="0"/>
              <a:t>                       have a </a:t>
            </a:r>
            <a:r>
              <a:rPr lang="en-CA" sz="3200" b="1" dirty="0">
                <a:solidFill>
                  <a:srgbClr val="FF0000"/>
                </a:solidFill>
                <a:ea typeface="+mj-ea"/>
              </a:rPr>
              <a:t>conversation</a:t>
            </a:r>
            <a:r>
              <a:rPr lang="en-CA" sz="1800" dirty="0"/>
              <a:t>, </a:t>
            </a:r>
          </a:p>
          <a:p>
            <a:pPr marL="0" indent="0">
              <a:lnSpc>
                <a:spcPct val="130000"/>
              </a:lnSpc>
              <a:buNone/>
              <a:defRPr/>
            </a:pPr>
            <a:r>
              <a:rPr lang="en-CA" sz="1800" dirty="0"/>
              <a:t>                                   partner with each other </a:t>
            </a:r>
            <a:br>
              <a:rPr lang="en-CA" sz="1800" dirty="0"/>
            </a:br>
            <a:r>
              <a:rPr lang="en-CA" sz="1800" dirty="0"/>
              <a:t>to identify the </a:t>
            </a:r>
            <a:r>
              <a:rPr lang="en-CA" sz="2000" b="1" dirty="0">
                <a:solidFill>
                  <a:srgbClr val="FF0000"/>
                </a:solidFill>
                <a:ea typeface="+mj-ea"/>
              </a:rPr>
              <a:t>best course of action</a:t>
            </a:r>
            <a:r>
              <a:rPr lang="en-CA" sz="1800" dirty="0"/>
              <a:t>,  </a:t>
            </a:r>
          </a:p>
          <a:p>
            <a:pPr marL="0" indent="0">
              <a:lnSpc>
                <a:spcPct val="130000"/>
              </a:lnSpc>
              <a:buNone/>
              <a:defRPr/>
            </a:pPr>
            <a:r>
              <a:rPr lang="en-CA" sz="1800" dirty="0"/>
              <a:t>                                           the best treatment or test</a:t>
            </a:r>
          </a:p>
          <a:p>
            <a:pPr marL="0" indent="0">
              <a:lnSpc>
                <a:spcPct val="130000"/>
              </a:lnSpc>
              <a:buNone/>
              <a:defRPr/>
            </a:pPr>
            <a:r>
              <a:rPr lang="en-CA" sz="1800" dirty="0"/>
              <a:t>                                                              </a:t>
            </a:r>
            <a:r>
              <a:rPr lang="en-CA" sz="1800" dirty="0">
                <a:solidFill>
                  <a:srgbClr val="FF0000"/>
                </a:solidFill>
              </a:rPr>
              <a:t>at this point in time</a:t>
            </a:r>
            <a:r>
              <a:rPr lang="en-CA" sz="1800" dirty="0"/>
              <a:t>.</a:t>
            </a:r>
          </a:p>
          <a:p>
            <a:pPr marL="0" indent="0" algn="ctr">
              <a:lnSpc>
                <a:spcPct val="130000"/>
              </a:lnSpc>
              <a:buNone/>
              <a:defRPr/>
            </a:pPr>
            <a:r>
              <a:rPr lang="en-CA" sz="1800" dirty="0"/>
              <a:t>It is a about </a:t>
            </a:r>
            <a:r>
              <a:rPr lang="en-CA" b="1" dirty="0">
                <a:solidFill>
                  <a:srgbClr val="FF0000"/>
                </a:solidFill>
                <a:ea typeface="+mj-ea"/>
              </a:rPr>
              <a:t>sharing </a:t>
            </a:r>
            <a:r>
              <a:rPr lang="en-CA" sz="2000" b="1" dirty="0">
                <a:solidFill>
                  <a:srgbClr val="FF0000"/>
                </a:solidFill>
                <a:ea typeface="+mj-ea"/>
              </a:rPr>
              <a:t>what matters</a:t>
            </a:r>
            <a:r>
              <a:rPr lang="en-CA" sz="1800" dirty="0">
                <a:solidFill>
                  <a:srgbClr val="FF0000"/>
                </a:solidFill>
              </a:rPr>
              <a:t> </a:t>
            </a:r>
          </a:p>
          <a:p>
            <a:pPr marL="0" indent="0">
              <a:lnSpc>
                <a:spcPct val="130000"/>
              </a:lnSpc>
              <a:buNone/>
              <a:defRPr/>
            </a:pPr>
            <a:r>
              <a:rPr lang="en-CA" sz="1800" dirty="0"/>
              <a:t>     Clinicians share information about the alternatives, benefits, harms</a:t>
            </a:r>
          </a:p>
          <a:p>
            <a:pPr marL="0" indent="0">
              <a:lnSpc>
                <a:spcPct val="130000"/>
              </a:lnSpc>
              <a:buNone/>
              <a:defRPr/>
            </a:pPr>
            <a:r>
              <a:rPr lang="en-CA" sz="1800" dirty="0"/>
              <a:t>Patients share prior experience, goals, expectations, values.</a:t>
            </a:r>
          </a:p>
        </p:txBody>
      </p:sp>
      <p:sp>
        <p:nvSpPr>
          <p:cNvPr id="380931" name="Rectangle 5">
            <a:extLst>
              <a:ext uri="{FF2B5EF4-FFF2-40B4-BE49-F238E27FC236}">
                <a16:creationId xmlns:a16="http://schemas.microsoft.com/office/drawing/2014/main" id="{14EFD65B-4D96-6BFB-FF35-9671094566AF}"/>
              </a:ext>
            </a:extLst>
          </p:cNvPr>
          <p:cNvSpPr>
            <a:spLocks noChangeArrowheads="1"/>
          </p:cNvSpPr>
          <p:nvPr/>
        </p:nvSpPr>
        <p:spPr bwMode="auto">
          <a:xfrm>
            <a:off x="8795902" y="5712737"/>
            <a:ext cx="17606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342900" eaLnBrk="0" fontAlgn="base" hangingPunct="0">
              <a:spcBef>
                <a:spcPct val="0"/>
              </a:spcBef>
              <a:spcAft>
                <a:spcPct val="0"/>
              </a:spcAft>
              <a:buNone/>
            </a:pPr>
            <a:r>
              <a:rPr lang="en-CA" altLang="en-US" sz="2000" i="1" dirty="0">
                <a:solidFill>
                  <a:srgbClr val="000000"/>
                </a:solidFill>
                <a:latin typeface="Arial" panose="020B0604020202020204" pitchFamily="34" charset="0"/>
              </a:rPr>
              <a:t>Victor </a:t>
            </a:r>
            <a:r>
              <a:rPr lang="en-CA" altLang="en-US" sz="2000" i="1" dirty="0" err="1">
                <a:solidFill>
                  <a:srgbClr val="000000"/>
                </a:solidFill>
                <a:latin typeface="Arial" panose="020B0604020202020204" pitchFamily="34" charset="0"/>
              </a:rPr>
              <a:t>Montori</a:t>
            </a:r>
            <a:endParaRPr lang="en-CA" altLang="en-US" sz="2000" i="1" dirty="0">
              <a:solidFill>
                <a:srgbClr val="000000"/>
              </a:solidFill>
              <a:latin typeface="Arial" panose="020B0604020202020204" pitchFamily="34" charset="0"/>
            </a:endParaRPr>
          </a:p>
        </p:txBody>
      </p:sp>
      <p:sp>
        <p:nvSpPr>
          <p:cNvPr id="380932" name="Rectangle 3">
            <a:extLst>
              <a:ext uri="{FF2B5EF4-FFF2-40B4-BE49-F238E27FC236}">
                <a16:creationId xmlns:a16="http://schemas.microsoft.com/office/drawing/2014/main" id="{6829AC11-A77F-2C68-63B5-7F27A11CCED1}"/>
              </a:ext>
            </a:extLst>
          </p:cNvPr>
          <p:cNvSpPr>
            <a:spLocks noChangeArrowheads="1"/>
          </p:cNvSpPr>
          <p:nvPr/>
        </p:nvSpPr>
        <p:spPr bwMode="auto">
          <a:xfrm>
            <a:off x="5226524" y="593687"/>
            <a:ext cx="41937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342900" eaLnBrk="0" fontAlgn="base" hangingPunct="0">
              <a:spcBef>
                <a:spcPct val="0"/>
              </a:spcBef>
              <a:spcAft>
                <a:spcPct val="0"/>
              </a:spcAft>
              <a:buNone/>
            </a:pPr>
            <a:r>
              <a:rPr lang="en-CA" altLang="en-US" dirty="0">
                <a:solidFill>
                  <a:srgbClr val="000000"/>
                </a:solidFill>
                <a:latin typeface="Arial" panose="020B0604020202020204" pitchFamily="34" charset="0"/>
              </a:rPr>
              <a:t>is a </a:t>
            </a:r>
            <a:r>
              <a:rPr lang="en-CA" altLang="en-US" dirty="0">
                <a:solidFill>
                  <a:srgbClr val="FF0000"/>
                </a:solidFill>
                <a:latin typeface="Arial" panose="020B0604020202020204" pitchFamily="34" charset="0"/>
              </a:rPr>
              <a:t>process</a:t>
            </a:r>
            <a:r>
              <a:rPr lang="en-CA" altLang="en-US" dirty="0">
                <a:solidFill>
                  <a:srgbClr val="000000"/>
                </a:solidFill>
                <a:latin typeface="Arial" panose="020B0604020202020204" pitchFamily="34" charset="0"/>
              </a:rPr>
              <a:t> by which </a:t>
            </a:r>
            <a:endParaRPr lang="fr-FR" altLang="en-US" dirty="0">
              <a:solidFill>
                <a:srgbClr val="000000"/>
              </a:solidFill>
              <a:latin typeface="Arial" panose="020B0604020202020204" pitchFamily="34" charset="0"/>
            </a:endParaRPr>
          </a:p>
        </p:txBody>
      </p:sp>
      <p:grpSp>
        <p:nvGrpSpPr>
          <p:cNvPr id="7" name="Grouper 6">
            <a:extLst>
              <a:ext uri="{FF2B5EF4-FFF2-40B4-BE49-F238E27FC236}">
                <a16:creationId xmlns:a16="http://schemas.microsoft.com/office/drawing/2014/main" id="{630B6478-3138-C923-1C48-B39DE15B4BD6}"/>
              </a:ext>
            </a:extLst>
          </p:cNvPr>
          <p:cNvGrpSpPr>
            <a:grpSpLocks/>
          </p:cNvGrpSpPr>
          <p:nvPr/>
        </p:nvGrpSpPr>
        <p:grpSpPr bwMode="auto">
          <a:xfrm>
            <a:off x="6379051" y="1462844"/>
            <a:ext cx="1621631" cy="1266825"/>
            <a:chOff x="6748022" y="1431328"/>
            <a:chExt cx="2163241" cy="1689613"/>
          </a:xfrm>
        </p:grpSpPr>
        <p:sp>
          <p:nvSpPr>
            <p:cNvPr id="380934" name="Rectangle 7">
              <a:extLst>
                <a:ext uri="{FF2B5EF4-FFF2-40B4-BE49-F238E27FC236}">
                  <a16:creationId xmlns:a16="http://schemas.microsoft.com/office/drawing/2014/main" id="{BB8CEF56-3B31-C7DC-01B4-892EDC9FF054}"/>
                </a:ext>
              </a:extLst>
            </p:cNvPr>
            <p:cNvSpPr>
              <a:spLocks noChangeArrowheads="1"/>
            </p:cNvSpPr>
            <p:nvPr/>
          </p:nvSpPr>
          <p:spPr bwMode="auto">
            <a:xfrm>
              <a:off x="6748022" y="1721899"/>
              <a:ext cx="2163241" cy="1108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defTabSz="342900" eaLnBrk="0" fontAlgn="base" hangingPunct="0">
                <a:spcBef>
                  <a:spcPct val="0"/>
                </a:spcBef>
                <a:spcAft>
                  <a:spcPct val="0"/>
                </a:spcAft>
                <a:buNone/>
              </a:pPr>
              <a:r>
                <a:rPr lang="en-CA" altLang="en-US" sz="1600" b="1" dirty="0">
                  <a:solidFill>
                    <a:srgbClr val="E73047"/>
                  </a:solidFill>
                  <a:latin typeface="Arial" panose="020B0604020202020204" pitchFamily="34" charset="0"/>
                </a:rPr>
                <a:t>Not just throwing numbers!</a:t>
              </a:r>
              <a:endParaRPr lang="fr-FR" altLang="en-US" sz="1600" dirty="0">
                <a:solidFill>
                  <a:srgbClr val="E73047"/>
                </a:solidFill>
                <a:latin typeface="Arial" panose="020B0604020202020204" pitchFamily="34" charset="0"/>
              </a:endParaRPr>
            </a:p>
          </p:txBody>
        </p:sp>
        <p:sp>
          <p:nvSpPr>
            <p:cNvPr id="380935" name="Ellipse 8">
              <a:extLst>
                <a:ext uri="{FF2B5EF4-FFF2-40B4-BE49-F238E27FC236}">
                  <a16:creationId xmlns:a16="http://schemas.microsoft.com/office/drawing/2014/main" id="{55D96072-9DB9-6C05-9A35-931F4F1ED62F}"/>
                </a:ext>
              </a:extLst>
            </p:cNvPr>
            <p:cNvSpPr>
              <a:spLocks noChangeArrowheads="1"/>
            </p:cNvSpPr>
            <p:nvPr/>
          </p:nvSpPr>
          <p:spPr bwMode="auto">
            <a:xfrm>
              <a:off x="6952514" y="1431328"/>
              <a:ext cx="1786557" cy="1689613"/>
            </a:xfrm>
            <a:prstGeom prst="ellipse">
              <a:avLst/>
            </a:prstGeom>
            <a:noFill/>
            <a:ln w="44450" algn="ctr">
              <a:solidFill>
                <a:srgbClr val="E73047"/>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pPr>
              <a:endParaRPr lang="fr-FR" altLang="en-US" sz="2400">
                <a:solidFill>
                  <a:srgbClr val="000000"/>
                </a:solidFill>
                <a:latin typeface="Arial" panose="020B0604020202020204" pitchFamily="34" charset="0"/>
              </a:endParaRPr>
            </a:p>
          </p:txBody>
        </p:sp>
      </p:grpSp>
    </p:spTree>
    <p:extLst>
      <p:ext uri="{BB962C8B-B14F-4D97-AF65-F5344CB8AC3E}">
        <p14:creationId xmlns:p14="http://schemas.microsoft.com/office/powerpoint/2010/main" val="587539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6934D-0D11-4317-85F3-1E4F72BB214D}"/>
              </a:ext>
            </a:extLst>
          </p:cNvPr>
          <p:cNvSpPr>
            <a:spLocks noGrp="1"/>
          </p:cNvSpPr>
          <p:nvPr>
            <p:ph type="ctrTitle"/>
          </p:nvPr>
        </p:nvSpPr>
        <p:spPr>
          <a:xfrm>
            <a:off x="496384" y="487509"/>
            <a:ext cx="11177586" cy="5445457"/>
          </a:xfrm>
        </p:spPr>
        <p:txBody>
          <a:bodyPr/>
          <a:lstStyle/>
          <a:p>
            <a:r>
              <a:rPr lang="en-GB" sz="3600" b="0" dirty="0"/>
              <a:t>Moving the emphasis from </a:t>
            </a:r>
            <a:br>
              <a:rPr lang="en-GB" b="0" dirty="0"/>
            </a:br>
            <a:br>
              <a:rPr lang="en-GB" b="0" dirty="0"/>
            </a:br>
            <a:r>
              <a:rPr lang="en-GB" b="0" dirty="0"/>
              <a:t>	</a:t>
            </a:r>
            <a:r>
              <a:rPr lang="en-GB" sz="5400" b="0" dirty="0">
                <a:solidFill>
                  <a:schemeClr val="accent1">
                    <a:lumMod val="25000"/>
                    <a:lumOff val="75000"/>
                  </a:schemeClr>
                </a:solidFill>
                <a:latin typeface="Times New Roman" panose="02020603050405020304" pitchFamily="18" charset="0"/>
                <a:cs typeface="Times New Roman" panose="02020603050405020304" pitchFamily="18" charset="0"/>
              </a:rPr>
              <a:t>What’s the matter with you?</a:t>
            </a:r>
            <a:br>
              <a:rPr lang="en-GB" sz="5400" b="0" dirty="0">
                <a:solidFill>
                  <a:schemeClr val="accent1">
                    <a:lumMod val="25000"/>
                    <a:lumOff val="75000"/>
                  </a:schemeClr>
                </a:solidFill>
                <a:latin typeface="Times New Roman" panose="02020603050405020304" pitchFamily="18" charset="0"/>
                <a:cs typeface="Times New Roman" panose="02020603050405020304" pitchFamily="18" charset="0"/>
              </a:rPr>
            </a:br>
            <a:br>
              <a:rPr lang="en-GB" b="0" dirty="0"/>
            </a:br>
            <a:r>
              <a:rPr lang="en-GB" b="0" dirty="0"/>
              <a:t>		</a:t>
            </a:r>
            <a:r>
              <a:rPr lang="en-GB" sz="3600" b="0" dirty="0"/>
              <a:t>to</a:t>
            </a:r>
            <a:r>
              <a:rPr lang="en-GB" b="0" dirty="0"/>
              <a:t> </a:t>
            </a:r>
            <a:br>
              <a:rPr lang="en-GB" b="0" dirty="0"/>
            </a:br>
            <a:br>
              <a:rPr lang="en-GB" b="0" dirty="0"/>
            </a:br>
            <a:r>
              <a:rPr lang="en-GB" b="0" dirty="0"/>
              <a:t>			</a:t>
            </a:r>
            <a:r>
              <a:rPr lang="en-GB" sz="6600" b="0" dirty="0">
                <a:solidFill>
                  <a:schemeClr val="accent1">
                    <a:lumMod val="25000"/>
                    <a:lumOff val="75000"/>
                  </a:schemeClr>
                </a:solidFill>
                <a:latin typeface="Times New Roman" panose="02020603050405020304" pitchFamily="18" charset="0"/>
                <a:cs typeface="Times New Roman" panose="02020603050405020304" pitchFamily="18" charset="0"/>
              </a:rPr>
              <a:t>What matters </a:t>
            </a:r>
            <a:r>
              <a:rPr lang="en-GB" sz="6600" dirty="0">
                <a:solidFill>
                  <a:schemeClr val="accent1">
                    <a:lumMod val="25000"/>
                    <a:lumOff val="75000"/>
                  </a:schemeClr>
                </a:solidFill>
                <a:latin typeface="Times New Roman" panose="02020603050405020304" pitchFamily="18" charset="0"/>
                <a:cs typeface="Times New Roman" panose="02020603050405020304" pitchFamily="18" charset="0"/>
              </a:rPr>
              <a:t>to</a:t>
            </a:r>
            <a:r>
              <a:rPr lang="en-GB" sz="6600" b="0" dirty="0">
                <a:solidFill>
                  <a:schemeClr val="accent1">
                    <a:lumMod val="25000"/>
                    <a:lumOff val="75000"/>
                  </a:schemeClr>
                </a:solidFill>
                <a:latin typeface="Times New Roman" panose="02020603050405020304" pitchFamily="18" charset="0"/>
                <a:cs typeface="Times New Roman" panose="02020603050405020304" pitchFamily="18" charset="0"/>
              </a:rPr>
              <a:t> you?</a:t>
            </a:r>
            <a:endParaRPr lang="en-GB" b="0" dirty="0">
              <a:solidFill>
                <a:schemeClr val="accent1">
                  <a:lumMod val="25000"/>
                  <a:lumOff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97780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8B7BC-D682-42DF-B611-5F5B6AA906B7}"/>
              </a:ext>
            </a:extLst>
          </p:cNvPr>
          <p:cNvSpPr>
            <a:spLocks noGrp="1"/>
          </p:cNvSpPr>
          <p:nvPr>
            <p:ph type="title"/>
          </p:nvPr>
        </p:nvSpPr>
        <p:spPr/>
        <p:txBody>
          <a:bodyPr/>
          <a:lstStyle/>
          <a:p>
            <a:r>
              <a:rPr lang="en-GB" dirty="0">
                <a:ea typeface="ＭＳ Ｐゴシック"/>
              </a:rPr>
              <a:t>NICE SDM Guideline Highlights…….</a:t>
            </a:r>
            <a:endParaRPr lang="en-GB" dirty="0"/>
          </a:p>
        </p:txBody>
      </p:sp>
      <p:sp>
        <p:nvSpPr>
          <p:cNvPr id="3" name="Content Placeholder 2">
            <a:extLst>
              <a:ext uri="{FF2B5EF4-FFF2-40B4-BE49-F238E27FC236}">
                <a16:creationId xmlns:a16="http://schemas.microsoft.com/office/drawing/2014/main" id="{164CCB8C-AACE-41A6-82A4-C767C867A7A4}"/>
              </a:ext>
            </a:extLst>
          </p:cNvPr>
          <p:cNvSpPr>
            <a:spLocks noGrp="1"/>
          </p:cNvSpPr>
          <p:nvPr>
            <p:ph idx="1"/>
          </p:nvPr>
        </p:nvSpPr>
        <p:spPr>
          <a:xfrm>
            <a:off x="609600" y="2116667"/>
            <a:ext cx="10972800" cy="3793068"/>
          </a:xfrm>
        </p:spPr>
        <p:txBody>
          <a:bodyPr/>
          <a:lstStyle/>
          <a:p>
            <a:r>
              <a:rPr lang="en-GB" dirty="0">
                <a:ea typeface="ＭＳ Ｐゴシック"/>
              </a:rPr>
              <a:t>Implications for individual healthcare practitioners</a:t>
            </a:r>
          </a:p>
          <a:p>
            <a:r>
              <a:rPr lang="en-GB" dirty="0">
                <a:ea typeface="ＭＳ Ｐゴシック"/>
              </a:rPr>
              <a:t>Implications for organisations</a:t>
            </a:r>
          </a:p>
          <a:p>
            <a:r>
              <a:rPr lang="en-GB" dirty="0">
                <a:ea typeface="ＭＳ Ｐゴシック"/>
              </a:rPr>
              <a:t>Meaningful conversations</a:t>
            </a:r>
          </a:p>
          <a:p>
            <a:r>
              <a:rPr lang="en-GB" dirty="0">
                <a:ea typeface="ＭＳ Ｐゴシック"/>
              </a:rPr>
              <a:t>Resources to help you</a:t>
            </a:r>
          </a:p>
        </p:txBody>
      </p:sp>
    </p:spTree>
    <p:extLst>
      <p:ext uri="{BB962C8B-B14F-4D97-AF65-F5344CB8AC3E}">
        <p14:creationId xmlns:p14="http://schemas.microsoft.com/office/powerpoint/2010/main" val="41814410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Why should we do SDM?</a:t>
            </a:r>
          </a:p>
        </p:txBody>
      </p:sp>
      <p:sp>
        <p:nvSpPr>
          <p:cNvPr id="2" name="Slide Number Placeholder 1"/>
          <p:cNvSpPr>
            <a:spLocks noGrp="1"/>
          </p:cNvSpPr>
          <p:nvPr>
            <p:ph type="sldNum" sz="quarter" idx="12"/>
          </p:nvPr>
        </p:nvSpPr>
        <p:spPr>
          <a:xfrm>
            <a:off x="9641377" y="7039471"/>
            <a:ext cx="517353" cy="279954"/>
          </a:xfrm>
          <a:prstGeom prst="rect">
            <a:avLst/>
          </a:prstGeom>
        </p:spPr>
        <p:txBody>
          <a:bodyPr vert="horz" lIns="0" tIns="0" rIns="0" bIns="0" rtlCol="0" anchor="ctr" anchorCtr="0"/>
          <a:lstStyle>
            <a:defPPr>
              <a:defRPr lang="en-US"/>
            </a:defPPr>
            <a:lvl1pPr marL="0" algn="ctr" defTabSz="1043056" rtl="0" eaLnBrk="1" latinLnBrk="0" hangingPunct="1">
              <a:defRPr sz="1158" b="1"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043056" rtl="0" eaLnBrk="1" fontAlgn="auto" latinLnBrk="0" hangingPunct="1">
              <a:lnSpc>
                <a:spcPct val="100000"/>
              </a:lnSpc>
              <a:spcBef>
                <a:spcPts val="0"/>
              </a:spcBef>
              <a:spcAft>
                <a:spcPts val="0"/>
              </a:spcAft>
              <a:buClrTx/>
              <a:buSzTx/>
              <a:buFontTx/>
              <a:buNone/>
              <a:tabLst/>
              <a:defRPr/>
            </a:pPr>
            <a:fld id="{17DCB361-2899-465E-9BED-4B6A3DC35340}" type="slidenum">
              <a:rPr kumimoji="0" lang="en-GB" sz="1158" b="1" i="0" u="none" strike="noStrike" kern="1200" cap="none" spc="0" normalizeH="0" baseline="0" noProof="0" smtClean="0">
                <a:ln>
                  <a:noFill/>
                </a:ln>
                <a:solidFill>
                  <a:srgbClr val="000000"/>
                </a:solidFill>
                <a:effectLst/>
                <a:uLnTx/>
                <a:uFillTx/>
                <a:latin typeface="Lato"/>
                <a:ea typeface="+mn-ea"/>
                <a:cs typeface="+mn-cs"/>
              </a:rPr>
              <a:pPr marL="0" marR="0" lvl="0" indent="0" algn="ctr" defTabSz="1043056" rtl="0" eaLnBrk="1" fontAlgn="auto" latinLnBrk="0" hangingPunct="1">
                <a:lnSpc>
                  <a:spcPct val="100000"/>
                </a:lnSpc>
                <a:spcBef>
                  <a:spcPts val="0"/>
                </a:spcBef>
                <a:spcAft>
                  <a:spcPts val="0"/>
                </a:spcAft>
                <a:buClrTx/>
                <a:buSzTx/>
                <a:buFontTx/>
                <a:buNone/>
                <a:tabLst/>
                <a:defRPr/>
              </a:pPr>
              <a:t>33</a:t>
            </a:fld>
            <a:endParaRPr kumimoji="0" lang="en-GB" sz="1158" b="1" i="0" u="none" strike="noStrike" kern="1200" cap="none" spc="0" normalizeH="0" baseline="0" noProof="0" dirty="0">
              <a:ln>
                <a:noFill/>
              </a:ln>
              <a:solidFill>
                <a:srgbClr val="000000"/>
              </a:solidFill>
              <a:effectLst/>
              <a:uLnTx/>
              <a:uFillTx/>
              <a:latin typeface="Lato"/>
              <a:ea typeface="+mn-ea"/>
              <a:cs typeface="+mn-cs"/>
            </a:endParaRPr>
          </a:p>
        </p:txBody>
      </p:sp>
    </p:spTree>
    <p:extLst>
      <p:ext uri="{BB962C8B-B14F-4D97-AF65-F5344CB8AC3E}">
        <p14:creationId xmlns:p14="http://schemas.microsoft.com/office/powerpoint/2010/main" val="2841306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erson with long hair smiling&#10;&#10;Description automatically generated with low confidence">
            <a:extLst>
              <a:ext uri="{FF2B5EF4-FFF2-40B4-BE49-F238E27FC236}">
                <a16:creationId xmlns:a16="http://schemas.microsoft.com/office/drawing/2014/main" id="{89E70517-877C-4106-B3A9-58DAA3459230}"/>
              </a:ext>
            </a:extLst>
          </p:cNvPr>
          <p:cNvPicPr>
            <a:picLocks noGrp="1" noChangeAspect="1"/>
          </p:cNvPicPr>
          <p:nvPr>
            <p:ph type="pic" sz="quarter" idx="16"/>
          </p:nvPr>
        </p:nvPicPr>
        <p:blipFill rotWithShape="1">
          <a:blip r:embed="rId3" cstate="screen">
            <a:extLst>
              <a:ext uri="{28A0092B-C50C-407E-A947-70E740481C1C}">
                <a14:useLocalDpi xmlns:a14="http://schemas.microsoft.com/office/drawing/2010/main"/>
              </a:ext>
            </a:extLst>
          </a:blip>
          <a:srcRect/>
          <a:stretch/>
        </p:blipFill>
        <p:spPr>
          <a:xfrm>
            <a:off x="3731279" y="435282"/>
            <a:ext cx="4163253" cy="4462557"/>
          </a:xfrm>
        </p:spPr>
      </p:pic>
      <p:sp>
        <p:nvSpPr>
          <p:cNvPr id="4" name="Text Placeholder 3">
            <a:extLst>
              <a:ext uri="{FF2B5EF4-FFF2-40B4-BE49-F238E27FC236}">
                <a16:creationId xmlns:a16="http://schemas.microsoft.com/office/drawing/2014/main" id="{C38BD27D-7BA6-45C2-A8A0-C26E5EF34A96}"/>
              </a:ext>
            </a:extLst>
          </p:cNvPr>
          <p:cNvSpPr>
            <a:spLocks noGrp="1"/>
          </p:cNvSpPr>
          <p:nvPr>
            <p:ph type="body" sz="quarter" idx="11"/>
          </p:nvPr>
        </p:nvSpPr>
        <p:spPr>
          <a:xfrm>
            <a:off x="8138160" y="435282"/>
            <a:ext cx="3596640" cy="5928360"/>
          </a:xfrm>
        </p:spPr>
        <p:txBody>
          <a:bodyPr>
            <a:noAutofit/>
          </a:bodyPr>
          <a:lstStyle/>
          <a:p>
            <a:r>
              <a:rPr lang="en-GB" sz="2300" dirty="0"/>
              <a:t>“Six years ago, after major surgery, I was diagnosed with Leiomyosarcoma, a soft tissue cancer. In the months - years even - leading up to that diagnosis, I experienced the exact opposite of shared decision making. Decisions were taken for me, not with me. There was no full discussion of the various options available, nor explanation of their likely consequences. In retrospect, I received the wrong course of treatment for me.”</a:t>
            </a:r>
          </a:p>
        </p:txBody>
      </p:sp>
      <p:sp>
        <p:nvSpPr>
          <p:cNvPr id="9" name="TextBox 8">
            <a:extLst>
              <a:ext uri="{FF2B5EF4-FFF2-40B4-BE49-F238E27FC236}">
                <a16:creationId xmlns:a16="http://schemas.microsoft.com/office/drawing/2014/main" id="{980EF3C2-F37E-4D74-91D0-6909A15888C5}"/>
              </a:ext>
            </a:extLst>
          </p:cNvPr>
          <p:cNvSpPr txBox="1"/>
          <p:nvPr/>
        </p:nvSpPr>
        <p:spPr>
          <a:xfrm>
            <a:off x="3746519" y="5146189"/>
            <a:ext cx="4163253" cy="1200329"/>
          </a:xfrm>
          <a:prstGeom prst="rect">
            <a:avLst/>
          </a:prstGeom>
          <a:noFill/>
        </p:spPr>
        <p:txBody>
          <a:bodyPr wrap="square">
            <a:spAutoFit/>
          </a:bodyPr>
          <a:lstStyle/>
          <a:p>
            <a:pPr algn="ctr"/>
            <a:r>
              <a:rPr lang="en-GB" b="0" i="1" dirty="0">
                <a:solidFill>
                  <a:srgbClr val="222222"/>
                </a:solidFill>
                <a:effectLst/>
                <a:latin typeface="Lato" panose="020F0502020204030203" pitchFamily="34" charset="0"/>
              </a:rPr>
              <a:t>Siân Phipps is Patient and Community Leader at the Velindre Cancer Centre and lay member of the NICE shared decision making guideline committee </a:t>
            </a:r>
            <a:endParaRPr lang="en-GB" dirty="0"/>
          </a:p>
        </p:txBody>
      </p:sp>
      <p:sp>
        <p:nvSpPr>
          <p:cNvPr id="10" name="Title 2">
            <a:extLst>
              <a:ext uri="{FF2B5EF4-FFF2-40B4-BE49-F238E27FC236}">
                <a16:creationId xmlns:a16="http://schemas.microsoft.com/office/drawing/2014/main" id="{58C8B4F9-8093-4495-BB82-7D11AEB51AE4}"/>
              </a:ext>
            </a:extLst>
          </p:cNvPr>
          <p:cNvSpPr txBox="1">
            <a:spLocks/>
          </p:cNvSpPr>
          <p:nvPr/>
        </p:nvSpPr>
        <p:spPr>
          <a:xfrm>
            <a:off x="496384" y="692993"/>
            <a:ext cx="2845530" cy="1276350"/>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GB" dirty="0">
                <a:solidFill>
                  <a:schemeClr val="bg1"/>
                </a:solidFill>
              </a:rPr>
              <a:t>Why it matters: a patient experience of non-shared decision making</a:t>
            </a:r>
          </a:p>
        </p:txBody>
      </p:sp>
    </p:spTree>
    <p:extLst>
      <p:ext uri="{BB962C8B-B14F-4D97-AF65-F5344CB8AC3E}">
        <p14:creationId xmlns:p14="http://schemas.microsoft.com/office/powerpoint/2010/main" val="3398488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Nadine Montgomery and her son, Sam">
            <a:extLst>
              <a:ext uri="{FF2B5EF4-FFF2-40B4-BE49-F238E27FC236}">
                <a16:creationId xmlns:a16="http://schemas.microsoft.com/office/drawing/2014/main" id="{79E69978-BF8A-48C9-BEB7-D29DF921A4E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202863" cy="6864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388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1267D-62A5-4AFB-BE0E-FD5313194324}"/>
              </a:ext>
            </a:extLst>
          </p:cNvPr>
          <p:cNvSpPr>
            <a:spLocks noGrp="1"/>
          </p:cNvSpPr>
          <p:nvPr>
            <p:ph type="ctrTitle"/>
          </p:nvPr>
        </p:nvSpPr>
        <p:spPr/>
        <p:txBody>
          <a:bodyPr/>
          <a:lstStyle/>
          <a:p>
            <a:r>
              <a:rPr lang="en-GB" dirty="0"/>
              <a:t>Consent and the Montgomery judgment</a:t>
            </a:r>
          </a:p>
        </p:txBody>
      </p:sp>
      <p:sp>
        <p:nvSpPr>
          <p:cNvPr id="3" name="Content Placeholder 2">
            <a:extLst>
              <a:ext uri="{FF2B5EF4-FFF2-40B4-BE49-F238E27FC236}">
                <a16:creationId xmlns:a16="http://schemas.microsoft.com/office/drawing/2014/main" id="{FD46AAE2-5147-4582-9615-99B4EF949E50}"/>
              </a:ext>
            </a:extLst>
          </p:cNvPr>
          <p:cNvSpPr>
            <a:spLocks noGrp="1"/>
          </p:cNvSpPr>
          <p:nvPr>
            <p:ph sz="quarter" idx="13"/>
          </p:nvPr>
        </p:nvSpPr>
        <p:spPr/>
        <p:txBody>
          <a:bodyPr/>
          <a:lstStyle/>
          <a:p>
            <a:r>
              <a:rPr lang="pt-BR" dirty="0"/>
              <a:t>Sokol D (2015) BMJ 350: h1481 </a:t>
            </a:r>
          </a:p>
          <a:p>
            <a:endParaRPr lang="en-GB" dirty="0"/>
          </a:p>
        </p:txBody>
      </p:sp>
      <p:sp>
        <p:nvSpPr>
          <p:cNvPr id="4" name="Text Placeholder 3">
            <a:extLst>
              <a:ext uri="{FF2B5EF4-FFF2-40B4-BE49-F238E27FC236}">
                <a16:creationId xmlns:a16="http://schemas.microsoft.com/office/drawing/2014/main" id="{260FAFFA-C7E4-4795-A202-F72BDD4F4BD3}"/>
              </a:ext>
            </a:extLst>
          </p:cNvPr>
          <p:cNvSpPr>
            <a:spLocks noGrp="1"/>
          </p:cNvSpPr>
          <p:nvPr>
            <p:ph type="body" sz="quarter" idx="12"/>
          </p:nvPr>
        </p:nvSpPr>
        <p:spPr/>
        <p:txBody>
          <a:bodyPr/>
          <a:lstStyle/>
          <a:p>
            <a:r>
              <a:rPr lang="en-GB" sz="2400" dirty="0"/>
              <a:t>Healthcare professionals must take reasonable care to ensure that the patient is aware of any material risks involved in any recommended treatment, and of any reasonable alternative or variant treatments</a:t>
            </a:r>
          </a:p>
          <a:p>
            <a:r>
              <a:rPr lang="en-GB" sz="2400" dirty="0"/>
              <a:t>The test of materiality is </a:t>
            </a:r>
          </a:p>
          <a:p>
            <a:pPr lvl="1"/>
            <a:r>
              <a:rPr lang="en-GB" sz="2000" dirty="0"/>
              <a:t>a risk to which a reasonable person in the patient’s position would be likely to attach significance </a:t>
            </a:r>
            <a:r>
              <a:rPr lang="en-GB" sz="2000" b="1" dirty="0"/>
              <a:t>or</a:t>
            </a:r>
            <a:r>
              <a:rPr lang="en-GB" sz="2000" dirty="0"/>
              <a:t> </a:t>
            </a:r>
          </a:p>
          <a:p>
            <a:pPr lvl="1"/>
            <a:r>
              <a:rPr lang="en-GB" sz="2000" dirty="0"/>
              <a:t>a risk that the healthcare professional knows — or should reasonably know — would probably be deemed of significance by this </a:t>
            </a:r>
            <a:r>
              <a:rPr lang="en-GB" sz="2000" b="1" dirty="0"/>
              <a:t>particular</a:t>
            </a:r>
            <a:r>
              <a:rPr lang="en-GB" sz="2000" dirty="0"/>
              <a:t> patient</a:t>
            </a:r>
          </a:p>
          <a:p>
            <a:endParaRPr lang="en-GB" dirty="0"/>
          </a:p>
        </p:txBody>
      </p:sp>
    </p:spTree>
    <p:extLst>
      <p:ext uri="{BB962C8B-B14F-4D97-AF65-F5344CB8AC3E}">
        <p14:creationId xmlns:p14="http://schemas.microsoft.com/office/powerpoint/2010/main" val="19222574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a:t>SDM is recommended in professional guidance</a:t>
            </a:r>
          </a:p>
        </p:txBody>
      </p:sp>
      <p:sp>
        <p:nvSpPr>
          <p:cNvPr id="7" name="Content Placeholder 6"/>
          <p:cNvSpPr>
            <a:spLocks noGrp="1"/>
          </p:cNvSpPr>
          <p:nvPr>
            <p:ph type="body" sz="quarter" idx="12"/>
          </p:nvPr>
        </p:nvSpPr>
        <p:spPr>
          <a:xfrm>
            <a:off x="496383" y="1354347"/>
            <a:ext cx="11177587" cy="4855534"/>
          </a:xfrm>
        </p:spPr>
        <p:txBody>
          <a:bodyPr>
            <a:normAutofit lnSpcReduction="10000"/>
          </a:bodyPr>
          <a:lstStyle/>
          <a:p>
            <a:r>
              <a:rPr lang="en-GB" sz="2200" dirty="0" err="1"/>
              <a:t>GPhC</a:t>
            </a:r>
            <a:r>
              <a:rPr lang="en-GB" sz="2200" dirty="0"/>
              <a:t> standards for pharmacy professionals</a:t>
            </a:r>
          </a:p>
          <a:p>
            <a:pPr lvl="1"/>
            <a:r>
              <a:rPr lang="en-GB" sz="1900" dirty="0"/>
              <a:t>‘give the person all relevant information in a way they can understand, so they can make informed decisions and choices’</a:t>
            </a:r>
          </a:p>
          <a:p>
            <a:pPr lvl="1"/>
            <a:r>
              <a:rPr lang="en-GB" sz="1900" dirty="0"/>
              <a:t>‘ask questions and listen carefully to the responses, to understand the person’s needs and come to a shared decision about the care [you] provide’</a:t>
            </a:r>
          </a:p>
          <a:p>
            <a:r>
              <a:rPr lang="en-GB" sz="2200" dirty="0"/>
              <a:t>GMC consent guidance</a:t>
            </a:r>
          </a:p>
          <a:p>
            <a:pPr lvl="1"/>
            <a:r>
              <a:rPr lang="en-GB" sz="1900" dirty="0"/>
              <a:t>‘doctors must try to find out what matters to patients so they can share relevant information about the benefits and harms of proposed options and reasonable alternatives, including the option to take no action’</a:t>
            </a:r>
          </a:p>
          <a:p>
            <a:r>
              <a:rPr lang="en-GB" sz="2200" dirty="0"/>
              <a:t>NMC professional standards</a:t>
            </a:r>
          </a:p>
          <a:p>
            <a:pPr lvl="1"/>
            <a:r>
              <a:rPr lang="en-GB" sz="1900" dirty="0"/>
              <a:t>‘encourage and empower people to share decisions about their treatment and care’</a:t>
            </a:r>
          </a:p>
          <a:p>
            <a:pPr lvl="1"/>
            <a:endParaRPr lang="en-GB" dirty="0"/>
          </a:p>
        </p:txBody>
      </p:sp>
      <p:sp>
        <p:nvSpPr>
          <p:cNvPr id="2" name="Oval 1">
            <a:extLst>
              <a:ext uri="{FF2B5EF4-FFF2-40B4-BE49-F238E27FC236}">
                <a16:creationId xmlns:a16="http://schemas.microsoft.com/office/drawing/2014/main" id="{E0D93BA0-6A83-4B68-96AA-FA350AD01B45}"/>
              </a:ext>
            </a:extLst>
          </p:cNvPr>
          <p:cNvSpPr/>
          <p:nvPr/>
        </p:nvSpPr>
        <p:spPr>
          <a:xfrm>
            <a:off x="814192" y="2918565"/>
            <a:ext cx="1903956" cy="5104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5440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AB7FC02-536B-45BF-B44B-F51EAE11B36A}"/>
              </a:ext>
            </a:extLst>
          </p:cNvPr>
          <p:cNvSpPr>
            <a:spLocks noGrp="1"/>
          </p:cNvSpPr>
          <p:nvPr>
            <p:ph type="subTitle" idx="1"/>
          </p:nvPr>
        </p:nvSpPr>
        <p:spPr>
          <a:xfrm>
            <a:off x="628442" y="659697"/>
            <a:ext cx="3924300" cy="940456"/>
          </a:xfrm>
        </p:spPr>
        <p:txBody>
          <a:bodyPr>
            <a:normAutofit/>
          </a:bodyPr>
          <a:lstStyle/>
          <a:p>
            <a:r>
              <a:rPr lang="en-GB" sz="2800" dirty="0"/>
              <a:t>NICE guideline NG197</a:t>
            </a:r>
          </a:p>
          <a:p>
            <a:endParaRPr lang="en-GB" dirty="0"/>
          </a:p>
        </p:txBody>
      </p:sp>
      <p:sp>
        <p:nvSpPr>
          <p:cNvPr id="2" name="Title 1">
            <a:extLst>
              <a:ext uri="{FF2B5EF4-FFF2-40B4-BE49-F238E27FC236}">
                <a16:creationId xmlns:a16="http://schemas.microsoft.com/office/drawing/2014/main" id="{FBD845EE-55D5-450C-8A31-068E6276FDFB}"/>
              </a:ext>
            </a:extLst>
          </p:cNvPr>
          <p:cNvSpPr>
            <a:spLocks noGrp="1"/>
          </p:cNvSpPr>
          <p:nvPr>
            <p:ph type="ctrTitle"/>
          </p:nvPr>
        </p:nvSpPr>
        <p:spPr>
          <a:xfrm>
            <a:off x="628442" y="1600153"/>
            <a:ext cx="4918575" cy="1888285"/>
          </a:xfrm>
        </p:spPr>
        <p:txBody>
          <a:bodyPr>
            <a:normAutofit/>
          </a:bodyPr>
          <a:lstStyle/>
          <a:p>
            <a:r>
              <a:rPr lang="en-GB" dirty="0"/>
              <a:t>Shared decision making</a:t>
            </a:r>
          </a:p>
        </p:txBody>
      </p:sp>
      <p:sp>
        <p:nvSpPr>
          <p:cNvPr id="9" name="TextBox 8">
            <a:extLst>
              <a:ext uri="{FF2B5EF4-FFF2-40B4-BE49-F238E27FC236}">
                <a16:creationId xmlns:a16="http://schemas.microsoft.com/office/drawing/2014/main" id="{72E34A6C-AA55-4124-982E-85071B0AA3F0}"/>
              </a:ext>
            </a:extLst>
          </p:cNvPr>
          <p:cNvSpPr txBox="1"/>
          <p:nvPr/>
        </p:nvSpPr>
        <p:spPr>
          <a:xfrm>
            <a:off x="628442" y="5073181"/>
            <a:ext cx="6100762" cy="369332"/>
          </a:xfrm>
          <a:prstGeom prst="rect">
            <a:avLst/>
          </a:prstGeom>
          <a:noFill/>
        </p:spPr>
        <p:txBody>
          <a:bodyPr wrap="square">
            <a:spAutoFit/>
          </a:bodyPr>
          <a:lstStyle/>
          <a:p>
            <a:r>
              <a:rPr lang="en-GB" sz="1800" dirty="0">
                <a:solidFill>
                  <a:schemeClr val="bg1"/>
                </a:solidFill>
              </a:rPr>
              <a:t>Guideline published June 2021</a:t>
            </a:r>
          </a:p>
        </p:txBody>
      </p:sp>
      <p:pic>
        <p:nvPicPr>
          <p:cNvPr id="8" name="Picture Placeholder 7" descr="Two people talking&#10;&#10;Description automatically generated with low confidence">
            <a:extLst>
              <a:ext uri="{FF2B5EF4-FFF2-40B4-BE49-F238E27FC236}">
                <a16:creationId xmlns:a16="http://schemas.microsoft.com/office/drawing/2014/main" id="{E2F35E8B-B2B1-4337-AD12-29A14268F24F}"/>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a:xfrm>
            <a:off x="6095998" y="344630"/>
            <a:ext cx="5736002" cy="6168740"/>
          </a:xfrm>
        </p:spPr>
      </p:pic>
    </p:spTree>
    <p:extLst>
      <p:ext uri="{BB962C8B-B14F-4D97-AF65-F5344CB8AC3E}">
        <p14:creationId xmlns:p14="http://schemas.microsoft.com/office/powerpoint/2010/main" val="5139005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1C694-FFC7-40A7-8784-48CC38343A58}"/>
              </a:ext>
            </a:extLst>
          </p:cNvPr>
          <p:cNvSpPr>
            <a:spLocks noGrp="1"/>
          </p:cNvSpPr>
          <p:nvPr>
            <p:ph type="ctrTitle"/>
          </p:nvPr>
        </p:nvSpPr>
        <p:spPr/>
        <p:txBody>
          <a:bodyPr>
            <a:normAutofit/>
          </a:bodyPr>
          <a:lstStyle/>
          <a:p>
            <a:r>
              <a:rPr lang="en-GB" dirty="0"/>
              <a:t>Implementing SDM: Lessons from MAGIC</a:t>
            </a:r>
          </a:p>
        </p:txBody>
      </p:sp>
      <p:sp>
        <p:nvSpPr>
          <p:cNvPr id="3" name="Content Placeholder 2">
            <a:extLst>
              <a:ext uri="{FF2B5EF4-FFF2-40B4-BE49-F238E27FC236}">
                <a16:creationId xmlns:a16="http://schemas.microsoft.com/office/drawing/2014/main" id="{65A46276-A4D5-43BC-8F68-712CFDD3E78F}"/>
              </a:ext>
            </a:extLst>
          </p:cNvPr>
          <p:cNvSpPr>
            <a:spLocks noGrp="1"/>
          </p:cNvSpPr>
          <p:nvPr>
            <p:ph sz="quarter" idx="13"/>
          </p:nvPr>
        </p:nvSpPr>
        <p:spPr/>
        <p:txBody>
          <a:bodyPr/>
          <a:lstStyle/>
          <a:p>
            <a:r>
              <a:rPr lang="en-GB" dirty="0"/>
              <a:t>Joseph-Williams N et al, BMJ 2017; 357: j1744</a:t>
            </a:r>
          </a:p>
          <a:p>
            <a:endParaRPr lang="en-GB" dirty="0"/>
          </a:p>
        </p:txBody>
      </p:sp>
      <p:sp>
        <p:nvSpPr>
          <p:cNvPr id="4" name="Text Placeholder 3">
            <a:extLst>
              <a:ext uri="{FF2B5EF4-FFF2-40B4-BE49-F238E27FC236}">
                <a16:creationId xmlns:a16="http://schemas.microsoft.com/office/drawing/2014/main" id="{EEA4E57E-080A-4FCA-AD08-64A882FC955C}"/>
              </a:ext>
            </a:extLst>
          </p:cNvPr>
          <p:cNvSpPr>
            <a:spLocks noGrp="1"/>
          </p:cNvSpPr>
          <p:nvPr>
            <p:ph type="subTitle" idx="1"/>
          </p:nvPr>
        </p:nvSpPr>
        <p:spPr>
          <a:xfrm>
            <a:off x="496384" y="1769462"/>
            <a:ext cx="11132198" cy="4239452"/>
          </a:xfrm>
        </p:spPr>
        <p:txBody>
          <a:bodyPr>
            <a:normAutofit/>
          </a:bodyPr>
          <a:lstStyle/>
          <a:p>
            <a:pPr marL="315330" marR="0" lvl="0" indent="-311010" algn="l" defTabSz="914400" rtl="0" eaLnBrk="1" fontAlgn="auto" latinLnBrk="0" hangingPunct="1">
              <a:lnSpc>
                <a:spcPct val="113000"/>
              </a:lnSpc>
              <a:buClrTx/>
              <a:buSzTx/>
              <a:buFont typeface="Arial" panose="020B0604020202020204" pitchFamily="34" charset="0"/>
              <a:buChar char="•"/>
              <a:tabLst/>
              <a:defRPr/>
            </a:pPr>
            <a:r>
              <a:rPr kumimoji="0" lang="en-GB" sz="2200" b="0" i="0" u="none" strike="noStrike" kern="1200" cap="none" spc="0" normalizeH="0" baseline="0" noProof="0" dirty="0">
                <a:ln>
                  <a:noFill/>
                </a:ln>
                <a:effectLst/>
                <a:uLnTx/>
                <a:uFillTx/>
              </a:rPr>
              <a:t>‘</a:t>
            </a:r>
            <a:r>
              <a:rPr kumimoji="0" lang="en-GB" sz="2200" b="0" i="0" u="none" strike="noStrike" kern="1200" cap="none" spc="0" normalizeH="0" baseline="0" noProof="0" dirty="0">
                <a:ln>
                  <a:noFill/>
                </a:ln>
                <a:solidFill>
                  <a:schemeClr val="bg1"/>
                </a:solidFill>
                <a:effectLst/>
                <a:uLnTx/>
                <a:uFillTx/>
              </a:rPr>
              <a:t>We do it already’</a:t>
            </a:r>
          </a:p>
          <a:p>
            <a:pPr marL="486780" lvl="1" indent="-311010" algn="l">
              <a:lnSpc>
                <a:spcPct val="113000"/>
              </a:lnSpc>
              <a:spcBef>
                <a:spcPts val="0"/>
              </a:spcBef>
              <a:spcAft>
                <a:spcPts val="1200"/>
              </a:spcAft>
              <a:buFont typeface="Arial" panose="020B0604020202020204" pitchFamily="34" charset="0"/>
              <a:buChar char="•"/>
              <a:defRPr/>
            </a:pPr>
            <a:r>
              <a:rPr kumimoji="0" lang="en-GB" b="0" i="0" u="none" strike="noStrike" kern="1200" cap="none" spc="0" normalizeH="0" baseline="0" noProof="0" dirty="0">
                <a:ln>
                  <a:noFill/>
                </a:ln>
                <a:solidFill>
                  <a:schemeClr val="bg1"/>
                </a:solidFill>
                <a:effectLst/>
                <a:uLnTx/>
                <a:uFillTx/>
                <a:latin typeface="Lato"/>
              </a:rPr>
              <a:t>How can we help you do it (even) better?</a:t>
            </a:r>
          </a:p>
          <a:p>
            <a:pPr marL="315330" marR="0" lvl="0" indent="-311010" algn="l" defTabSz="914400" rtl="0" eaLnBrk="1" fontAlgn="auto" latinLnBrk="0" hangingPunct="1">
              <a:lnSpc>
                <a:spcPct val="113000"/>
              </a:lnSpc>
              <a:buClrTx/>
              <a:buSzTx/>
              <a:buFont typeface="Arial" panose="020B0604020202020204" pitchFamily="34" charset="0"/>
              <a:buChar char="•"/>
              <a:tabLst/>
              <a:defRPr/>
            </a:pPr>
            <a:r>
              <a:rPr kumimoji="0" lang="en-GB" sz="2200" b="0" i="0" u="none" strike="noStrike" kern="1200" cap="none" spc="0" normalizeH="0" baseline="0" noProof="0" dirty="0">
                <a:ln>
                  <a:noFill/>
                </a:ln>
                <a:solidFill>
                  <a:schemeClr val="bg1"/>
                </a:solidFill>
                <a:effectLst/>
                <a:uLnTx/>
                <a:uFillTx/>
              </a:rPr>
              <a:t>‘We don’t have the right tools’</a:t>
            </a:r>
          </a:p>
          <a:p>
            <a:pPr marL="486780" lvl="1" indent="-311010" algn="l">
              <a:lnSpc>
                <a:spcPct val="113000"/>
              </a:lnSpc>
              <a:spcBef>
                <a:spcPts val="0"/>
              </a:spcBef>
              <a:spcAft>
                <a:spcPts val="1200"/>
              </a:spcAft>
              <a:buFont typeface="Arial" panose="020B0604020202020204" pitchFamily="34" charset="0"/>
              <a:buChar char="•"/>
              <a:defRPr/>
            </a:pPr>
            <a:r>
              <a:rPr kumimoji="0" lang="en-GB" b="0" i="0" u="none" strike="noStrike" kern="1200" cap="none" spc="0" normalizeH="0" baseline="0" noProof="0" dirty="0">
                <a:ln>
                  <a:noFill/>
                </a:ln>
                <a:solidFill>
                  <a:schemeClr val="bg1"/>
                </a:solidFill>
                <a:effectLst/>
                <a:uLnTx/>
                <a:uFillTx/>
                <a:latin typeface="Lato"/>
              </a:rPr>
              <a:t>Skills trump tools, and attitudes trump everything</a:t>
            </a:r>
          </a:p>
          <a:p>
            <a:pPr marL="315330" marR="0" lvl="0" indent="-311010" algn="l" defTabSz="914400" rtl="0" eaLnBrk="1" fontAlgn="auto" latinLnBrk="0" hangingPunct="1">
              <a:lnSpc>
                <a:spcPct val="113000"/>
              </a:lnSpc>
              <a:buClrTx/>
              <a:buSzTx/>
              <a:buFont typeface="Arial" panose="020B0604020202020204" pitchFamily="34" charset="0"/>
              <a:buChar char="•"/>
              <a:tabLst/>
              <a:defRPr/>
            </a:pPr>
            <a:r>
              <a:rPr kumimoji="0" lang="en-GB" sz="2200" b="0" i="0" u="none" strike="noStrike" kern="1200" cap="none" spc="0" normalizeH="0" baseline="0" noProof="0" dirty="0">
                <a:ln>
                  <a:noFill/>
                </a:ln>
                <a:solidFill>
                  <a:schemeClr val="bg1"/>
                </a:solidFill>
                <a:effectLst/>
                <a:uLnTx/>
                <a:uFillTx/>
              </a:rPr>
              <a:t>‘Patients don’t want shared decision-making’</a:t>
            </a:r>
          </a:p>
          <a:p>
            <a:pPr marL="486780" lvl="1" indent="-311010" algn="l">
              <a:lnSpc>
                <a:spcPct val="113000"/>
              </a:lnSpc>
              <a:spcBef>
                <a:spcPts val="0"/>
              </a:spcBef>
              <a:spcAft>
                <a:spcPts val="1200"/>
              </a:spcAft>
              <a:buFont typeface="Arial" panose="020B0604020202020204" pitchFamily="34" charset="0"/>
              <a:buChar char="•"/>
              <a:defRPr/>
            </a:pPr>
            <a:r>
              <a:rPr kumimoji="0" lang="en-GB" b="0" i="0" u="none" strike="noStrike" kern="1200" cap="none" spc="0" normalizeH="0" baseline="0" noProof="0" dirty="0">
                <a:ln>
                  <a:noFill/>
                </a:ln>
                <a:solidFill>
                  <a:schemeClr val="bg1"/>
                </a:solidFill>
                <a:effectLst/>
                <a:uLnTx/>
                <a:uFillTx/>
                <a:latin typeface="Lato" panose="020F0502020204030203" pitchFamily="34" charset="0"/>
                <a:ea typeface="Lato" panose="020F0502020204030203" pitchFamily="34" charset="0"/>
                <a:cs typeface="Lato" panose="020F0502020204030203" pitchFamily="34" charset="0"/>
              </a:rPr>
              <a:t>Many patients feel unable rather than unwilling to share in decision </a:t>
            </a:r>
            <a:r>
              <a:rPr kumimoji="0" lang="en-GB" b="0" i="0" u="none" strike="noStrike" kern="1200" cap="none" spc="0" normalizeH="0" baseline="0" noProof="0" dirty="0" err="1">
                <a:ln>
                  <a:noFill/>
                </a:ln>
                <a:solidFill>
                  <a:schemeClr val="bg1"/>
                </a:solidFill>
                <a:effectLst/>
                <a:uLnTx/>
                <a:uFillTx/>
                <a:latin typeface="Lato" panose="020F0502020204030203" pitchFamily="34" charset="0"/>
                <a:ea typeface="Lato" panose="020F0502020204030203" pitchFamily="34" charset="0"/>
                <a:cs typeface="Lato" panose="020F0502020204030203" pitchFamily="34" charset="0"/>
              </a:rPr>
              <a:t>makin</a:t>
            </a:r>
            <a:r>
              <a:rPr lang="en-GB" dirty="0">
                <a:solidFill>
                  <a:schemeClr val="bg1"/>
                </a:solidFill>
                <a:latin typeface="Lato" panose="020F0502020204030203" pitchFamily="34" charset="0"/>
                <a:ea typeface="Lato" panose="020F0502020204030203" pitchFamily="34" charset="0"/>
                <a:cs typeface="Lato" panose="020F0502020204030203" pitchFamily="34" charset="0"/>
              </a:rPr>
              <a:t>g</a:t>
            </a:r>
          </a:p>
          <a:p>
            <a:pPr marL="315330" marR="0" lvl="0" indent="-311010" algn="l" defTabSz="914400" rtl="0" eaLnBrk="1" fontAlgn="auto" latinLnBrk="0" hangingPunct="1">
              <a:lnSpc>
                <a:spcPct val="113000"/>
              </a:lnSpc>
              <a:buClrTx/>
              <a:buSzTx/>
              <a:buFont typeface="Arial" panose="020B0604020202020204" pitchFamily="34" charset="0"/>
              <a:buChar char="•"/>
              <a:tabLst/>
              <a:defRPr/>
            </a:pPr>
            <a:r>
              <a:rPr kumimoji="0" lang="en-GB" sz="2200" b="0" i="0" u="none" strike="noStrike" kern="1200" cap="none" spc="0" normalizeH="0" baseline="0" noProof="0" dirty="0">
                <a:ln>
                  <a:noFill/>
                </a:ln>
                <a:solidFill>
                  <a:schemeClr val="bg1"/>
                </a:solidFill>
                <a:effectLst/>
                <a:uLnTx/>
                <a:uFillTx/>
              </a:rPr>
              <a:t>‘How can we measure it?’</a:t>
            </a:r>
          </a:p>
          <a:p>
            <a:pPr marL="486780" lvl="1" indent="-311010" algn="l">
              <a:lnSpc>
                <a:spcPct val="113000"/>
              </a:lnSpc>
              <a:spcBef>
                <a:spcPts val="0"/>
              </a:spcBef>
              <a:spcAft>
                <a:spcPts val="1200"/>
              </a:spcAft>
              <a:buFont typeface="Arial" panose="020B0604020202020204" pitchFamily="34" charset="0"/>
              <a:buChar char="•"/>
              <a:defRPr/>
            </a:pPr>
            <a:r>
              <a:rPr kumimoji="0" lang="en-GB" b="0" i="0" u="none" strike="noStrike" kern="1200" cap="none" spc="0" normalizeH="0" baseline="0" noProof="0" dirty="0">
                <a:ln>
                  <a:noFill/>
                </a:ln>
                <a:solidFill>
                  <a:schemeClr val="bg1"/>
                </a:solidFill>
                <a:effectLst/>
                <a:uLnTx/>
                <a:uFillTx/>
                <a:latin typeface="Lato"/>
              </a:rPr>
              <a:t>A challenge, but tools do exist</a:t>
            </a:r>
          </a:p>
          <a:p>
            <a:pPr marL="315330" indent="-311010">
              <a:lnSpc>
                <a:spcPct val="113000"/>
              </a:lnSpc>
              <a:defRPr/>
            </a:pPr>
            <a:r>
              <a:rPr kumimoji="0" lang="en-GB" sz="2200" b="0" i="0" u="none" strike="noStrike" kern="1200" cap="none" spc="0" normalizeH="0" baseline="0" noProof="0" dirty="0">
                <a:ln>
                  <a:noFill/>
                </a:ln>
                <a:solidFill>
                  <a:schemeClr val="bg1"/>
                </a:solidFill>
                <a:effectLst/>
                <a:uLnTx/>
                <a:uFillTx/>
              </a:rPr>
              <a:t>‘We have too many other demands and priorities’</a:t>
            </a:r>
          </a:p>
          <a:p>
            <a:pPr marL="486780" lvl="1" indent="-311010">
              <a:lnSpc>
                <a:spcPct val="113000"/>
              </a:lnSpc>
              <a:defRPr/>
            </a:pPr>
            <a:r>
              <a:rPr kumimoji="0" lang="en-GB" b="0" i="0" u="none" strike="noStrike" kern="1200" cap="none" spc="0" normalizeH="0" baseline="0" noProof="0" dirty="0">
                <a:ln>
                  <a:noFill/>
                </a:ln>
                <a:solidFill>
                  <a:schemeClr val="bg1"/>
                </a:solidFill>
                <a:effectLst/>
                <a:uLnTx/>
                <a:uFillTx/>
                <a:latin typeface="Lato"/>
              </a:rPr>
              <a:t>A challenge to leaders and managers</a:t>
            </a:r>
          </a:p>
          <a:p>
            <a:endParaRPr lang="en-GB" dirty="0"/>
          </a:p>
        </p:txBody>
      </p:sp>
    </p:spTree>
    <p:extLst>
      <p:ext uri="{BB962C8B-B14F-4D97-AF65-F5344CB8AC3E}">
        <p14:creationId xmlns:p14="http://schemas.microsoft.com/office/powerpoint/2010/main" val="404424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a:extLst>
              <a:ext uri="{FF2B5EF4-FFF2-40B4-BE49-F238E27FC236}">
                <a16:creationId xmlns:a16="http://schemas.microsoft.com/office/drawing/2014/main" id="{7B76E930-02BB-A244-9901-53B378762110}"/>
              </a:ext>
            </a:extLst>
          </p:cNvPr>
          <p:cNvSpPr>
            <a:spLocks noGrp="1"/>
          </p:cNvSpPr>
          <p:nvPr>
            <p:ph type="title"/>
          </p:nvPr>
        </p:nvSpPr>
        <p:spPr>
          <a:xfrm>
            <a:off x="2209800" y="304800"/>
            <a:ext cx="7467600" cy="914400"/>
          </a:xfrm>
        </p:spPr>
        <p:txBody>
          <a:bodyPr/>
          <a:lstStyle/>
          <a:p>
            <a:pPr eaLnBrk="1" hangingPunct="1"/>
            <a:r>
              <a:rPr lang="en-GB" altLang="en-US" sz="3200" dirty="0">
                <a:solidFill>
                  <a:schemeClr val="accent2"/>
                </a:solidFill>
                <a:ea typeface="ＭＳ Ｐゴシック" panose="020B0600070205080204" pitchFamily="34" charset="-128"/>
              </a:rPr>
              <a:t>“Consultation”: David</a:t>
            </a:r>
          </a:p>
        </p:txBody>
      </p:sp>
      <p:sp>
        <p:nvSpPr>
          <p:cNvPr id="26626" name="Rectangle 3">
            <a:extLst>
              <a:ext uri="{FF2B5EF4-FFF2-40B4-BE49-F238E27FC236}">
                <a16:creationId xmlns:a16="http://schemas.microsoft.com/office/drawing/2014/main" id="{3797EB97-169B-B947-AAF4-1467AE695712}"/>
              </a:ext>
            </a:extLst>
          </p:cNvPr>
          <p:cNvSpPr>
            <a:spLocks noGrp="1"/>
          </p:cNvSpPr>
          <p:nvPr>
            <p:ph idx="1"/>
          </p:nvPr>
        </p:nvSpPr>
        <p:spPr>
          <a:xfrm>
            <a:off x="2209800" y="1219200"/>
            <a:ext cx="7772400" cy="3886200"/>
          </a:xfrm>
        </p:spPr>
        <p:txBody>
          <a:bodyPr>
            <a:noAutofit/>
          </a:bodyPr>
          <a:lstStyle/>
          <a:p>
            <a:pPr marL="457200" indent="-457200">
              <a:buNone/>
            </a:pPr>
            <a:r>
              <a:rPr lang="en-GB" altLang="en-US" sz="2000" dirty="0">
                <a:ea typeface="ＭＳ Ｐゴシック" panose="020B0600070205080204" pitchFamily="34" charset="-128"/>
              </a:rPr>
              <a:t>	</a:t>
            </a:r>
            <a:r>
              <a:rPr lang="en-GB" altLang="en-US" sz="2400" dirty="0">
                <a:ea typeface="ＭＳ Ｐゴシック" panose="020B0600070205080204" pitchFamily="34" charset="-128"/>
              </a:rPr>
              <a:t>It’s the middle of Friday evening and it’s been another long week at work. At last the chores are done, the house is quiet, and you have just settled down with your current favourite series on Netflix. </a:t>
            </a:r>
          </a:p>
          <a:p>
            <a:pPr marL="457200" indent="-457200">
              <a:buNone/>
            </a:pPr>
            <a:r>
              <a:rPr lang="en-GB" altLang="en-US" sz="2400" dirty="0">
                <a:ea typeface="ＭＳ Ｐゴシック" panose="020B0600070205080204" pitchFamily="34" charset="-128"/>
              </a:rPr>
              <a:t>	</a:t>
            </a:r>
          </a:p>
          <a:p>
            <a:pPr marL="457200" indent="-457200">
              <a:buNone/>
            </a:pPr>
            <a:r>
              <a:rPr lang="en-GB" altLang="en-US" sz="2400" dirty="0">
                <a:ea typeface="ＭＳ Ｐゴシック" panose="020B0600070205080204" pitchFamily="34" charset="-128"/>
              </a:rPr>
              <a:t>	Your phone rings. It’s David, a close friend. He’s in a panic having just failed a Masters module. With two young children and a busy A&amp;E post which he isn’t enjoying, you know he’d not had enough time to commit to this module. </a:t>
            </a:r>
          </a:p>
          <a:p>
            <a:pPr marL="457200" indent="-457200">
              <a:buNone/>
            </a:pPr>
            <a:endParaRPr lang="en-GB" altLang="en-US" sz="2400" dirty="0">
              <a:ea typeface="ＭＳ Ｐゴシック" panose="020B0600070205080204" pitchFamily="34" charset="-128"/>
            </a:endParaRPr>
          </a:p>
          <a:p>
            <a:pPr marL="457200" indent="-457200">
              <a:buNone/>
            </a:pPr>
            <a:r>
              <a:rPr lang="en-GB" altLang="en-US" sz="2400" dirty="0">
                <a:ea typeface="ＭＳ Ｐゴシック" panose="020B0600070205080204" pitchFamily="34" charset="-128"/>
              </a:rPr>
              <a:t>	How do you reply? </a:t>
            </a:r>
          </a:p>
        </p:txBody>
      </p:sp>
    </p:spTree>
    <p:custDataLst>
      <p:tags r:id="rId1"/>
    </p:custDataLst>
    <p:extLst>
      <p:ext uri="{BB962C8B-B14F-4D97-AF65-F5344CB8AC3E}">
        <p14:creationId xmlns:p14="http://schemas.microsoft.com/office/powerpoint/2010/main" val="35526657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C93CC-794F-4331-B537-BE7E63419C10}"/>
              </a:ext>
            </a:extLst>
          </p:cNvPr>
          <p:cNvSpPr>
            <a:spLocks noGrp="1"/>
          </p:cNvSpPr>
          <p:nvPr>
            <p:ph type="ctrTitle"/>
          </p:nvPr>
        </p:nvSpPr>
        <p:spPr/>
        <p:txBody>
          <a:bodyPr/>
          <a:lstStyle/>
          <a:p>
            <a:r>
              <a:rPr lang="en-GB" dirty="0"/>
              <a:t>Putting SDM into practice </a:t>
            </a:r>
          </a:p>
        </p:txBody>
      </p:sp>
      <p:sp>
        <p:nvSpPr>
          <p:cNvPr id="3" name="Content Placeholder 2">
            <a:extLst>
              <a:ext uri="{FF2B5EF4-FFF2-40B4-BE49-F238E27FC236}">
                <a16:creationId xmlns:a16="http://schemas.microsoft.com/office/drawing/2014/main" id="{37606F31-B760-47E4-82B8-B8028A99960A}"/>
              </a:ext>
            </a:extLst>
          </p:cNvPr>
          <p:cNvSpPr>
            <a:spLocks noGrp="1"/>
          </p:cNvSpPr>
          <p:nvPr>
            <p:ph sz="quarter" idx="13"/>
          </p:nvPr>
        </p:nvSpPr>
        <p:spPr/>
        <p:txBody>
          <a:bodyPr/>
          <a:lstStyle/>
          <a:p>
            <a:r>
              <a:rPr lang="en-GB" dirty="0"/>
              <a:t>Recommendations 1.2.5 to 1.2.21</a:t>
            </a:r>
          </a:p>
        </p:txBody>
      </p:sp>
      <p:sp>
        <p:nvSpPr>
          <p:cNvPr id="4" name="Text Placeholder 3">
            <a:extLst>
              <a:ext uri="{FF2B5EF4-FFF2-40B4-BE49-F238E27FC236}">
                <a16:creationId xmlns:a16="http://schemas.microsoft.com/office/drawing/2014/main" id="{7E7CFC1C-45C1-4D79-B080-9691C1030110}"/>
              </a:ext>
            </a:extLst>
          </p:cNvPr>
          <p:cNvSpPr>
            <a:spLocks noGrp="1"/>
          </p:cNvSpPr>
          <p:nvPr>
            <p:ph type="body" sz="quarter" idx="12"/>
          </p:nvPr>
        </p:nvSpPr>
        <p:spPr>
          <a:xfrm>
            <a:off x="496384" y="1699404"/>
            <a:ext cx="11178000" cy="4231496"/>
          </a:xfrm>
        </p:spPr>
        <p:txBody>
          <a:bodyPr>
            <a:normAutofit/>
          </a:bodyPr>
          <a:lstStyle/>
          <a:p>
            <a:pPr marL="0" indent="0">
              <a:buNone/>
            </a:pPr>
            <a:r>
              <a:rPr lang="en-GB" sz="2000" dirty="0"/>
              <a:t>The guideline has detailed recommendations on implementing SDM:</a:t>
            </a:r>
          </a:p>
          <a:p>
            <a:r>
              <a:rPr lang="en-GB" sz="2000" dirty="0"/>
              <a:t>Before a discussion</a:t>
            </a:r>
          </a:p>
          <a:p>
            <a:pPr lvl="1"/>
            <a:r>
              <a:rPr lang="en-GB" sz="1800" dirty="0"/>
              <a:t>Including offering resources and additional support</a:t>
            </a:r>
          </a:p>
          <a:p>
            <a:r>
              <a:rPr lang="en-GB" sz="2000" dirty="0"/>
              <a:t>During a discussion</a:t>
            </a:r>
          </a:p>
          <a:p>
            <a:pPr lvl="1"/>
            <a:r>
              <a:rPr lang="en-GB" sz="1800" dirty="0"/>
              <a:t>Including agreeing an agenda, explaining the options, making a joint decision and recording the discussion and decisions</a:t>
            </a:r>
          </a:p>
          <a:p>
            <a:r>
              <a:rPr lang="en-GB" sz="2000" dirty="0"/>
              <a:t>After or between discussions</a:t>
            </a:r>
          </a:p>
          <a:p>
            <a:pPr lvl="1"/>
            <a:r>
              <a:rPr lang="en-GB" sz="1800" dirty="0"/>
              <a:t>Including offering resources and support, and writing clinical letters (in line with Academy of Medical Royal Colleges' guidance on writing outpatient clinic letters to patients)</a:t>
            </a:r>
          </a:p>
        </p:txBody>
      </p:sp>
    </p:spTree>
    <p:extLst>
      <p:ext uri="{BB962C8B-B14F-4D97-AF65-F5344CB8AC3E}">
        <p14:creationId xmlns:p14="http://schemas.microsoft.com/office/powerpoint/2010/main" val="15501164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CAF91-68BA-4042-B707-730ED5D965C8}"/>
              </a:ext>
            </a:extLst>
          </p:cNvPr>
          <p:cNvSpPr>
            <a:spLocks noGrp="1"/>
          </p:cNvSpPr>
          <p:nvPr>
            <p:ph type="ctrTitle"/>
          </p:nvPr>
        </p:nvSpPr>
        <p:spPr>
          <a:xfrm>
            <a:off x="496385" y="487510"/>
            <a:ext cx="6624432" cy="755663"/>
          </a:xfrm>
        </p:spPr>
        <p:txBody>
          <a:bodyPr>
            <a:noAutofit/>
          </a:bodyPr>
          <a:lstStyle/>
          <a:p>
            <a:r>
              <a:rPr lang="en-GB" dirty="0"/>
              <a:t>Tasks in shared decision-making</a:t>
            </a:r>
          </a:p>
        </p:txBody>
      </p:sp>
      <p:sp>
        <p:nvSpPr>
          <p:cNvPr id="3" name="Subtitle 2">
            <a:extLst>
              <a:ext uri="{FF2B5EF4-FFF2-40B4-BE49-F238E27FC236}">
                <a16:creationId xmlns:a16="http://schemas.microsoft.com/office/drawing/2014/main" id="{B5A5E652-2E24-41C3-A5C6-41F901C7BCBC}"/>
              </a:ext>
            </a:extLst>
          </p:cNvPr>
          <p:cNvSpPr>
            <a:spLocks noGrp="1"/>
          </p:cNvSpPr>
          <p:nvPr>
            <p:ph type="subTitle" idx="1"/>
          </p:nvPr>
        </p:nvSpPr>
        <p:spPr>
          <a:xfrm>
            <a:off x="496383" y="2329813"/>
            <a:ext cx="6624433" cy="3288922"/>
          </a:xfrm>
        </p:spPr>
        <p:txBody>
          <a:bodyPr/>
          <a:lstStyle/>
          <a:p>
            <a:pPr marL="315330" marR="0" lvl="0" indent="-311010" algn="l" defTabSz="914400" rtl="0" eaLnBrk="1" fontAlgn="auto" latinLnBrk="0" hangingPunct="1">
              <a:lnSpc>
                <a:spcPct val="113000"/>
              </a:lnSpc>
              <a:spcBef>
                <a:spcPts val="1000"/>
              </a:spcBef>
              <a:spcAft>
                <a:spcPts val="0"/>
              </a:spcAft>
              <a:buClrTx/>
              <a:buSzTx/>
              <a:buFont typeface="Arial" panose="020B0604020202020204" pitchFamily="34" charset="0"/>
              <a:buChar char="•"/>
              <a:tabLst/>
              <a:defRPr/>
            </a:pPr>
            <a:r>
              <a:rPr kumimoji="0" lang="en-GB" altLang="en-US" sz="2000" b="0" i="0" u="none" strike="noStrike" kern="1200" cap="none" spc="0" normalizeH="0" baseline="0" noProof="0" dirty="0">
                <a:ln>
                  <a:noFill/>
                </a:ln>
                <a:solidFill>
                  <a:srgbClr val="000000"/>
                </a:solidFill>
                <a:effectLst/>
                <a:uLnTx/>
                <a:uFillTx/>
                <a:latin typeface="Lato" panose="020F0502020204030203" pitchFamily="34" charset="0"/>
                <a:ea typeface="ＭＳ Ｐゴシック" panose="020B0600070205080204" pitchFamily="34" charset="-128"/>
                <a:cs typeface="Lato" panose="020F0502020204030203" pitchFamily="34" charset="0"/>
              </a:rPr>
              <a:t>The first task of shared decision-making is to ensure that individuals are not making decisions in the face of avoidable ignorance</a:t>
            </a:r>
          </a:p>
          <a:p>
            <a:pPr marL="541320" marR="0" lvl="1" indent="-276216" algn="l" defTabSz="914400" rtl="0" eaLnBrk="1" fontAlgn="auto" latinLnBrk="0" hangingPunct="1">
              <a:lnSpc>
                <a:spcPct val="113000"/>
              </a:lnSpc>
              <a:spcBef>
                <a:spcPts val="1000"/>
              </a:spcBef>
              <a:spcAft>
                <a:spcPts val="0"/>
              </a:spcAft>
              <a:buClrTx/>
              <a:buSzTx/>
              <a:buFont typeface="Courier New" panose="02070309020205020404" pitchFamily="49" charset="0"/>
              <a:buChar char="o"/>
              <a:tabLst/>
              <a:defRPr/>
            </a:pPr>
            <a:r>
              <a:rPr kumimoji="0" lang="en-GB" altLang="en-US" sz="1814" b="0" i="0" u="none" strike="noStrike" kern="1200" cap="none" spc="0" normalizeH="0" baseline="0" noProof="0" dirty="0">
                <a:ln>
                  <a:noFill/>
                </a:ln>
                <a:solidFill>
                  <a:srgbClr val="000000"/>
                </a:solidFill>
                <a:effectLst/>
                <a:uLnTx/>
                <a:uFillTx/>
                <a:latin typeface="Lato"/>
                <a:ea typeface="ＭＳ Ｐゴシック" panose="020B0600070205080204" pitchFamily="34" charset="-128"/>
                <a:cs typeface="+mn-cs"/>
              </a:rPr>
              <a:t>Healthcare professionals and patients generally overestimate the likely benefits of treatments and underestimate the risks</a:t>
            </a:r>
          </a:p>
          <a:p>
            <a:pPr marL="541320" marR="0" lvl="1" indent="-276216" algn="l" defTabSz="914400" rtl="0" eaLnBrk="1" fontAlgn="auto" latinLnBrk="0" hangingPunct="1">
              <a:lnSpc>
                <a:spcPct val="113000"/>
              </a:lnSpc>
              <a:spcBef>
                <a:spcPts val="1000"/>
              </a:spcBef>
              <a:spcAft>
                <a:spcPts val="0"/>
              </a:spcAft>
              <a:buClrTx/>
              <a:buSzTx/>
              <a:buFont typeface="Courier New" panose="02070309020205020404" pitchFamily="49" charset="0"/>
              <a:buChar char="o"/>
              <a:tabLst/>
              <a:defRPr/>
            </a:pPr>
            <a:r>
              <a:rPr kumimoji="0" lang="en-GB" altLang="en-US" sz="1814" b="0" i="0" u="none" strike="noStrike" kern="1200" cap="none" spc="0" normalizeH="0" baseline="0" noProof="0" dirty="0">
                <a:ln>
                  <a:noFill/>
                </a:ln>
                <a:solidFill>
                  <a:srgbClr val="000000"/>
                </a:solidFill>
                <a:effectLst/>
                <a:uLnTx/>
                <a:uFillTx/>
                <a:latin typeface="Lato"/>
                <a:ea typeface="ＭＳ Ｐゴシック" panose="020B0600070205080204" pitchFamily="34" charset="-128"/>
                <a:cs typeface="+mn-cs"/>
              </a:rPr>
              <a:t>Healthcare professionals may ‘misdiagnose’ the patient’s priorities</a:t>
            </a:r>
          </a:p>
          <a:p>
            <a:endParaRPr lang="en-GB" dirty="0"/>
          </a:p>
        </p:txBody>
      </p:sp>
      <p:sp>
        <p:nvSpPr>
          <p:cNvPr id="6" name="Text Placeholder 5">
            <a:extLst>
              <a:ext uri="{FF2B5EF4-FFF2-40B4-BE49-F238E27FC236}">
                <a16:creationId xmlns:a16="http://schemas.microsoft.com/office/drawing/2014/main" id="{B1E68BD0-7490-48A2-B181-88172EEDF462}"/>
              </a:ext>
            </a:extLst>
          </p:cNvPr>
          <p:cNvSpPr>
            <a:spLocks noGrp="1"/>
          </p:cNvSpPr>
          <p:nvPr>
            <p:ph type="body" sz="quarter" idx="12"/>
          </p:nvPr>
        </p:nvSpPr>
        <p:spPr>
          <a:xfrm>
            <a:off x="496383" y="1579797"/>
            <a:ext cx="6623929" cy="413392"/>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a-DK" sz="1814" b="0" i="0" u="none" strike="noStrike" kern="1200" cap="none" spc="0" normalizeH="0" baseline="0" noProof="0" dirty="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rPr>
              <a:t>Elwyn G, et al. J Gen Intern Med 2012; 27:1361–7</a:t>
            </a:r>
            <a:endParaRPr kumimoji="0" lang="en-GB" sz="1814" b="0" i="0" u="none" strike="noStrike" kern="1200" cap="none" spc="0" normalizeH="0" baseline="0" noProof="0" dirty="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endParaRPr>
          </a:p>
          <a:p>
            <a:endParaRPr lang="en-GB" dirty="0"/>
          </a:p>
        </p:txBody>
      </p:sp>
      <p:pic>
        <p:nvPicPr>
          <p:cNvPr id="10" name="Picture Placeholder 9">
            <a:extLst>
              <a:ext uri="{FF2B5EF4-FFF2-40B4-BE49-F238E27FC236}">
                <a16:creationId xmlns:a16="http://schemas.microsoft.com/office/drawing/2014/main" id="{8E4A6091-CF1E-4726-9C68-58D6ED2962AF}"/>
              </a:ext>
              <a:ext uri="{C183D7F6-B498-43B3-948B-1728B52AA6E4}">
                <adec:decorative xmlns:adec="http://schemas.microsoft.com/office/drawing/2017/decorative" val="1"/>
              </a:ext>
            </a:extLst>
          </p:cNvPr>
          <p:cNvPicPr>
            <a:picLocks noGrp="1" noChangeAspect="1"/>
          </p:cNvPicPr>
          <p:nvPr>
            <p:ph type="pic" sz="quarter" idx="11"/>
          </p:nvPr>
        </p:nvPicPr>
        <p:blipFill>
          <a:blip r:embed="rId2" cstate="email">
            <a:extLst>
              <a:ext uri="{28A0092B-C50C-407E-A947-70E740481C1C}">
                <a14:useLocalDpi xmlns:a14="http://schemas.microsoft.com/office/drawing/2010/main"/>
              </a:ext>
            </a:extLst>
          </a:blip>
          <a:srcRect/>
          <a:stretch/>
        </p:blipFill>
        <p:spPr>
          <a:xfrm>
            <a:off x="7339295" y="3514498"/>
            <a:ext cx="4274226" cy="2718617"/>
          </a:xfrm>
        </p:spPr>
      </p:pic>
      <p:pic>
        <p:nvPicPr>
          <p:cNvPr id="7" name="Picture Placeholder 6">
            <a:extLst>
              <a:ext uri="{FF2B5EF4-FFF2-40B4-BE49-F238E27FC236}">
                <a16:creationId xmlns:a16="http://schemas.microsoft.com/office/drawing/2014/main" id="{75DB9FB5-C9F5-463A-8A2D-ADFABCEDA3CC}"/>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a:xfrm>
            <a:off x="7339295" y="487510"/>
            <a:ext cx="4274226" cy="2718617"/>
          </a:xfrm>
          <a:prstGeom prst="rect">
            <a:avLst/>
          </a:prstGeom>
        </p:spPr>
      </p:pic>
    </p:spTree>
    <p:extLst>
      <p:ext uri="{BB962C8B-B14F-4D97-AF65-F5344CB8AC3E}">
        <p14:creationId xmlns:p14="http://schemas.microsoft.com/office/powerpoint/2010/main" val="39388653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2365C-FD9F-4060-A1F4-BB28B28A07D4}"/>
              </a:ext>
            </a:extLst>
          </p:cNvPr>
          <p:cNvSpPr>
            <a:spLocks noGrp="1"/>
          </p:cNvSpPr>
          <p:nvPr>
            <p:ph type="ctrTitle"/>
          </p:nvPr>
        </p:nvSpPr>
        <p:spPr/>
        <p:txBody>
          <a:bodyPr/>
          <a:lstStyle/>
          <a:p>
            <a:r>
              <a:rPr lang="en-GB" dirty="0"/>
              <a:t>Three-talk model</a:t>
            </a:r>
          </a:p>
        </p:txBody>
      </p:sp>
      <p:sp>
        <p:nvSpPr>
          <p:cNvPr id="6" name="Content Placeholder 5">
            <a:extLst>
              <a:ext uri="{FF2B5EF4-FFF2-40B4-BE49-F238E27FC236}">
                <a16:creationId xmlns:a16="http://schemas.microsoft.com/office/drawing/2014/main" id="{15031FB3-037E-4FAF-9344-4BC8AB294E69}"/>
              </a:ext>
            </a:extLst>
          </p:cNvPr>
          <p:cNvSpPr>
            <a:spLocks noGrp="1"/>
          </p:cNvSpPr>
          <p:nvPr>
            <p:ph sz="quarter" idx="13"/>
          </p:nvPr>
        </p:nvSpPr>
        <p:spPr/>
        <p:txBody>
          <a:bodyPr>
            <a:normAutofit/>
          </a:bodyPr>
          <a:lstStyle/>
          <a:p>
            <a:r>
              <a:rPr lang="en-GB" dirty="0"/>
              <a:t>Terms used in the guideline; Elwyn G et al (2012) </a:t>
            </a:r>
            <a:r>
              <a:rPr lang="sv-SE" dirty="0"/>
              <a:t>J Gen Intern Med 27:1361–7</a:t>
            </a:r>
            <a:endParaRPr lang="en-GB" dirty="0"/>
          </a:p>
        </p:txBody>
      </p:sp>
      <p:sp>
        <p:nvSpPr>
          <p:cNvPr id="11" name="Text Placeholder 6">
            <a:extLst>
              <a:ext uri="{FF2B5EF4-FFF2-40B4-BE49-F238E27FC236}">
                <a16:creationId xmlns:a16="http://schemas.microsoft.com/office/drawing/2014/main" id="{B801092E-EB09-4A54-B3C4-A1DC1AA2433F}"/>
              </a:ext>
            </a:extLst>
          </p:cNvPr>
          <p:cNvSpPr txBox="1">
            <a:spLocks/>
          </p:cNvSpPr>
          <p:nvPr/>
        </p:nvSpPr>
        <p:spPr>
          <a:xfrm>
            <a:off x="496384" y="1699404"/>
            <a:ext cx="4036979" cy="40847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5000"/>
              </a:lnSpc>
              <a:spcBef>
                <a:spcPts val="0"/>
              </a:spcBef>
              <a:spcAft>
                <a:spcPts val="120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FFFFFF"/>
                </a:solidFill>
                <a:effectLst/>
                <a:uLnTx/>
                <a:uFillTx/>
                <a:latin typeface="Lato" panose="020F0502020204030203" pitchFamily="34" charset="0"/>
              </a:rPr>
              <a:t>The three-talk model is a practical model of how to do shared decision making. It has 3 steps:</a:t>
            </a:r>
          </a:p>
          <a:p>
            <a:pPr marL="685800" marR="0" lvl="1" indent="-228600" algn="l" defTabSz="914400" rtl="0" eaLnBrk="1" fontAlgn="auto" latinLnBrk="0" hangingPunct="1">
              <a:lnSpc>
                <a:spcPct val="125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Lato"/>
                <a:ea typeface="+mn-ea"/>
                <a:cs typeface="+mn-cs"/>
              </a:rPr>
              <a:t>introducing choice</a:t>
            </a:r>
          </a:p>
          <a:p>
            <a:pPr marL="685800" marR="0" lvl="1" indent="-228600" algn="l" defTabSz="914400" rtl="0" eaLnBrk="1" fontAlgn="auto" latinLnBrk="0" hangingPunct="1">
              <a:lnSpc>
                <a:spcPct val="125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Lato"/>
                <a:ea typeface="+mn-ea"/>
                <a:cs typeface="+mn-cs"/>
              </a:rPr>
              <a:t>describing options, often by integrating the use of patient decision support</a:t>
            </a:r>
          </a:p>
          <a:p>
            <a:pPr marL="685800" marR="0" lvl="1" indent="-228600" algn="l" defTabSz="914400" rtl="0" eaLnBrk="1" fontAlgn="auto" latinLnBrk="0" hangingPunct="1">
              <a:lnSpc>
                <a:spcPct val="125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Lato"/>
                <a:ea typeface="+mn-ea"/>
                <a:cs typeface="+mn-cs"/>
              </a:rPr>
              <a:t>helping people explore their preferences and make decisions</a:t>
            </a:r>
          </a:p>
        </p:txBody>
      </p:sp>
      <p:pic>
        <p:nvPicPr>
          <p:cNvPr id="4" name="Picture Placeholder 3">
            <a:extLst>
              <a:ext uri="{FF2B5EF4-FFF2-40B4-BE49-F238E27FC236}">
                <a16:creationId xmlns:a16="http://schemas.microsoft.com/office/drawing/2014/main" id="{5BD7BA52-2A1D-4FF8-8BF6-EFF555029A7F}"/>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xfrm>
            <a:off x="5155596" y="2469174"/>
            <a:ext cx="6630172" cy="2545225"/>
          </a:xfrm>
          <a:prstGeom prst="rect">
            <a:avLst/>
          </a:prstGeom>
        </p:spPr>
      </p:pic>
    </p:spTree>
    <p:extLst>
      <p:ext uri="{BB962C8B-B14F-4D97-AF65-F5344CB8AC3E}">
        <p14:creationId xmlns:p14="http://schemas.microsoft.com/office/powerpoint/2010/main" val="42603605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63D15-7056-48E2-9F21-7EFE74D176D0}"/>
              </a:ext>
            </a:extLst>
          </p:cNvPr>
          <p:cNvSpPr>
            <a:spLocks noGrp="1"/>
          </p:cNvSpPr>
          <p:nvPr>
            <p:ph type="ctrTitle"/>
          </p:nvPr>
        </p:nvSpPr>
        <p:spPr/>
        <p:txBody>
          <a:bodyPr/>
          <a:lstStyle/>
          <a:p>
            <a:r>
              <a:rPr lang="en-GB" dirty="0"/>
              <a:t>‘Chunk and check’ and ‘Teach back’</a:t>
            </a:r>
          </a:p>
        </p:txBody>
      </p:sp>
      <p:sp>
        <p:nvSpPr>
          <p:cNvPr id="3" name="Content Placeholder 2">
            <a:extLst>
              <a:ext uri="{FF2B5EF4-FFF2-40B4-BE49-F238E27FC236}">
                <a16:creationId xmlns:a16="http://schemas.microsoft.com/office/drawing/2014/main" id="{9C75029A-10CD-41A4-B78D-A9E659DDAFAB}"/>
              </a:ext>
            </a:extLst>
          </p:cNvPr>
          <p:cNvSpPr>
            <a:spLocks noGrp="1"/>
          </p:cNvSpPr>
          <p:nvPr>
            <p:ph sz="quarter" idx="13"/>
          </p:nvPr>
        </p:nvSpPr>
        <p:spPr/>
        <p:txBody>
          <a:bodyPr/>
          <a:lstStyle/>
          <a:p>
            <a:r>
              <a:rPr lang="en-GB" dirty="0"/>
              <a:t>Terms used in the guideline</a:t>
            </a:r>
          </a:p>
        </p:txBody>
      </p:sp>
      <p:sp>
        <p:nvSpPr>
          <p:cNvPr id="4" name="Text Placeholder 3">
            <a:extLst>
              <a:ext uri="{FF2B5EF4-FFF2-40B4-BE49-F238E27FC236}">
                <a16:creationId xmlns:a16="http://schemas.microsoft.com/office/drawing/2014/main" id="{A74528EB-8599-4AB0-9342-F137FD4295A5}"/>
              </a:ext>
            </a:extLst>
          </p:cNvPr>
          <p:cNvSpPr>
            <a:spLocks noGrp="1"/>
          </p:cNvSpPr>
          <p:nvPr>
            <p:ph type="body" sz="quarter" idx="12"/>
          </p:nvPr>
        </p:nvSpPr>
        <p:spPr>
          <a:xfrm>
            <a:off x="496384" y="1699403"/>
            <a:ext cx="11178000" cy="4231839"/>
          </a:xfrm>
        </p:spPr>
        <p:txBody>
          <a:bodyPr>
            <a:normAutofit fontScale="92500" lnSpcReduction="10000"/>
          </a:bodyPr>
          <a:lstStyle/>
          <a:p>
            <a:pPr marL="0" indent="0">
              <a:buNone/>
            </a:pPr>
            <a:r>
              <a:rPr lang="en-GB" sz="2400" dirty="0"/>
              <a:t>Chunk and check</a:t>
            </a:r>
          </a:p>
          <a:p>
            <a:r>
              <a:rPr lang="en-GB" sz="2400" dirty="0"/>
              <a:t>A technique to break down information into smaller, more manageable chunks rather than providing it all at once. In between each 'chunk', methods such as teach back are used to check for understanding before moving on</a:t>
            </a:r>
          </a:p>
          <a:p>
            <a:pPr marL="0" indent="0">
              <a:buNone/>
            </a:pPr>
            <a:r>
              <a:rPr lang="en-GB" sz="2400" dirty="0"/>
              <a:t>Teach back</a:t>
            </a:r>
          </a:p>
          <a:p>
            <a:r>
              <a:rPr lang="en-GB" sz="2400" dirty="0"/>
              <a:t>The teach back method is a useful way to confirm that the information provided is being understood by getting people to 'teach back' what has been discussed and what instruction has been given. This is more than saying 'do you understand?' and is a check of how well things have been explained and understood</a:t>
            </a:r>
          </a:p>
          <a:p>
            <a:endParaRPr lang="en-GB" dirty="0"/>
          </a:p>
        </p:txBody>
      </p:sp>
    </p:spTree>
    <p:extLst>
      <p:ext uri="{BB962C8B-B14F-4D97-AF65-F5344CB8AC3E}">
        <p14:creationId xmlns:p14="http://schemas.microsoft.com/office/powerpoint/2010/main" val="1412935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C23BCC-8633-48F1-872E-77A4DB65024B}"/>
              </a:ext>
            </a:extLst>
          </p:cNvPr>
          <p:cNvSpPr>
            <a:spLocks noGrp="1"/>
          </p:cNvSpPr>
          <p:nvPr>
            <p:ph type="ctrTitle"/>
          </p:nvPr>
        </p:nvSpPr>
        <p:spPr>
          <a:xfrm>
            <a:off x="548396" y="2663825"/>
            <a:ext cx="7531197" cy="1185161"/>
          </a:xfrm>
        </p:spPr>
        <p:txBody>
          <a:bodyPr anchor="t">
            <a:noAutofit/>
          </a:bodyPr>
          <a:lstStyle/>
          <a:p>
            <a:r>
              <a:rPr lang="en-GB" sz="3200" dirty="0"/>
              <a:t>Communicating risks, benefits and consequences</a:t>
            </a:r>
          </a:p>
        </p:txBody>
      </p:sp>
      <p:pic>
        <p:nvPicPr>
          <p:cNvPr id="8" name="Picture Placeholder 7" descr="A screenshot of a graph&#10;&#10;Description automatically generated with low confidence">
            <a:extLst>
              <a:ext uri="{FF2B5EF4-FFF2-40B4-BE49-F238E27FC236}">
                <a16:creationId xmlns:a16="http://schemas.microsoft.com/office/drawing/2014/main" id="{491DCFEF-B20C-4C0B-B03B-649A59BA9BA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9545594" y="351000"/>
            <a:ext cx="2285856" cy="6156000"/>
          </a:xfrm>
          <a:noFill/>
        </p:spPr>
      </p:pic>
      <p:pic>
        <p:nvPicPr>
          <p:cNvPr id="10" name="Picture 9" descr="A picture containing diagram&#10;&#10;Description automatically generated">
            <a:extLst>
              <a:ext uri="{FF2B5EF4-FFF2-40B4-BE49-F238E27FC236}">
                <a16:creationId xmlns:a16="http://schemas.microsoft.com/office/drawing/2014/main" id="{66C75028-D65D-4D9E-AC76-0F83DB50DD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31506" t="-26115" r="463282" b="57890"/>
          <a:stretch/>
        </p:blipFill>
        <p:spPr>
          <a:xfrm>
            <a:off x="4943416" y="1796966"/>
            <a:ext cx="1000184" cy="3264068"/>
          </a:xfrm>
          <a:prstGeom prst="rect">
            <a:avLst/>
          </a:prstGeom>
        </p:spPr>
      </p:pic>
    </p:spTree>
    <p:extLst>
      <p:ext uri="{BB962C8B-B14F-4D97-AF65-F5344CB8AC3E}">
        <p14:creationId xmlns:p14="http://schemas.microsoft.com/office/powerpoint/2010/main" val="34690134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78239-27F8-4DDE-AD41-2B9B545E0CA7}"/>
              </a:ext>
            </a:extLst>
          </p:cNvPr>
          <p:cNvSpPr>
            <a:spLocks noGrp="1"/>
          </p:cNvSpPr>
          <p:nvPr>
            <p:ph type="ctrTitle"/>
          </p:nvPr>
        </p:nvSpPr>
        <p:spPr/>
        <p:txBody>
          <a:bodyPr>
            <a:noAutofit/>
          </a:bodyPr>
          <a:lstStyle/>
          <a:p>
            <a:r>
              <a:rPr lang="en-GB" sz="3700" dirty="0"/>
              <a:t>Communicating risks, benefits and consequences</a:t>
            </a:r>
          </a:p>
        </p:txBody>
      </p:sp>
      <p:sp>
        <p:nvSpPr>
          <p:cNvPr id="5" name="Content Placeholder 4">
            <a:extLst>
              <a:ext uri="{FF2B5EF4-FFF2-40B4-BE49-F238E27FC236}">
                <a16:creationId xmlns:a16="http://schemas.microsoft.com/office/drawing/2014/main" id="{98216684-E8EE-4797-8210-241D07397EC4}"/>
              </a:ext>
            </a:extLst>
          </p:cNvPr>
          <p:cNvSpPr>
            <a:spLocks noGrp="1"/>
          </p:cNvSpPr>
          <p:nvPr>
            <p:ph sz="quarter" idx="13"/>
          </p:nvPr>
        </p:nvSpPr>
        <p:spPr/>
        <p:txBody>
          <a:bodyPr/>
          <a:lstStyle/>
          <a:p>
            <a:r>
              <a:rPr lang="en-GB" dirty="0"/>
              <a:t>Recommendations 1.4.1 and 1.4.2</a:t>
            </a:r>
          </a:p>
        </p:txBody>
      </p:sp>
      <p:sp>
        <p:nvSpPr>
          <p:cNvPr id="4" name="Text Placeholder 3">
            <a:extLst>
              <a:ext uri="{FF2B5EF4-FFF2-40B4-BE49-F238E27FC236}">
                <a16:creationId xmlns:a16="http://schemas.microsoft.com/office/drawing/2014/main" id="{82896ADD-1DCB-4F15-B627-330DDA121C85}"/>
              </a:ext>
            </a:extLst>
          </p:cNvPr>
          <p:cNvSpPr>
            <a:spLocks noGrp="1"/>
          </p:cNvSpPr>
          <p:nvPr>
            <p:ph type="body" sz="quarter" idx="12"/>
          </p:nvPr>
        </p:nvSpPr>
        <p:spPr/>
        <p:txBody>
          <a:bodyPr>
            <a:normAutofit/>
          </a:bodyPr>
          <a:lstStyle/>
          <a:p>
            <a:r>
              <a:rPr lang="en-GB" sz="2200" dirty="0"/>
              <a:t>Discuss risks, benefits and consequences in the context of each person’s life and what matters to them</a:t>
            </a:r>
          </a:p>
          <a:p>
            <a:pPr lvl="1"/>
            <a:r>
              <a:rPr lang="en-GB" sz="2000" dirty="0"/>
              <a:t>Be aware that risk communication can often be supported by using good-quality patient decision aids or graphical presentations such as pictographs (see recommendations on PDAs)</a:t>
            </a:r>
          </a:p>
          <a:p>
            <a:r>
              <a:rPr lang="en-GB" sz="2200" dirty="0"/>
              <a:t>Personalise information on risks, benefits and consequences as much as possible </a:t>
            </a:r>
          </a:p>
          <a:p>
            <a:pPr lvl="1"/>
            <a:r>
              <a:rPr lang="en-GB" sz="2000" dirty="0"/>
              <a:t>Make it clear to people how the information you are providing applies to them personally and how much uncertainty is associated with it. </a:t>
            </a:r>
          </a:p>
          <a:p>
            <a:pPr lvl="1"/>
            <a:r>
              <a:rPr lang="en-GB" sz="2000" dirty="0"/>
              <a:t>For more on dealing with uncertainty, see the General Medical Council’s guidance on decision making and consent</a:t>
            </a:r>
          </a:p>
        </p:txBody>
      </p:sp>
    </p:spTree>
    <p:extLst>
      <p:ext uri="{BB962C8B-B14F-4D97-AF65-F5344CB8AC3E}">
        <p14:creationId xmlns:p14="http://schemas.microsoft.com/office/powerpoint/2010/main" val="27971802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34DAA-5578-4C07-855F-72B4A6D7C84A}"/>
              </a:ext>
            </a:extLst>
          </p:cNvPr>
          <p:cNvSpPr>
            <a:spLocks noGrp="1"/>
          </p:cNvSpPr>
          <p:nvPr>
            <p:ph type="ctrTitle"/>
          </p:nvPr>
        </p:nvSpPr>
        <p:spPr/>
        <p:txBody>
          <a:bodyPr/>
          <a:lstStyle/>
          <a:p>
            <a:r>
              <a:rPr lang="en-GB" dirty="0"/>
              <a:t>Discussing numerical information (1)</a:t>
            </a:r>
          </a:p>
        </p:txBody>
      </p:sp>
      <p:sp>
        <p:nvSpPr>
          <p:cNvPr id="3" name="Content Placeholder 2">
            <a:extLst>
              <a:ext uri="{FF2B5EF4-FFF2-40B4-BE49-F238E27FC236}">
                <a16:creationId xmlns:a16="http://schemas.microsoft.com/office/drawing/2014/main" id="{EDB628E0-C1B8-4568-B3E9-96AC13C7BF51}"/>
              </a:ext>
            </a:extLst>
          </p:cNvPr>
          <p:cNvSpPr>
            <a:spLocks noGrp="1"/>
          </p:cNvSpPr>
          <p:nvPr>
            <p:ph sz="quarter" idx="13"/>
          </p:nvPr>
        </p:nvSpPr>
        <p:spPr/>
        <p:txBody>
          <a:bodyPr/>
          <a:lstStyle/>
          <a:p>
            <a:r>
              <a:rPr lang="en-GB" dirty="0"/>
              <a:t>Recommendations 1.4.5 to 1.4.7</a:t>
            </a:r>
          </a:p>
        </p:txBody>
      </p:sp>
      <p:sp>
        <p:nvSpPr>
          <p:cNvPr id="4" name="Text Placeholder 3">
            <a:extLst>
              <a:ext uri="{FF2B5EF4-FFF2-40B4-BE49-F238E27FC236}">
                <a16:creationId xmlns:a16="http://schemas.microsoft.com/office/drawing/2014/main" id="{5268FD2F-4513-4F75-8531-439DC7FBD542}"/>
              </a:ext>
            </a:extLst>
          </p:cNvPr>
          <p:cNvSpPr>
            <a:spLocks noGrp="1"/>
          </p:cNvSpPr>
          <p:nvPr>
            <p:ph type="body" sz="quarter" idx="12"/>
          </p:nvPr>
        </p:nvSpPr>
        <p:spPr/>
        <p:txBody>
          <a:bodyPr/>
          <a:lstStyle/>
          <a:p>
            <a:r>
              <a:rPr lang="en-GB" sz="2200" dirty="0"/>
              <a:t>Think about using a mixture of numbers and pictures, for example numerical rates along with pictograms or icon arrays, to allow people to see both positive and negative framing at the same time</a:t>
            </a:r>
          </a:p>
          <a:p>
            <a:r>
              <a:rPr lang="en-GB" sz="2200" dirty="0"/>
              <a:t>Use numerical data to describe risks if available. Be aware that different people interpret terms such as 'risk', 'rare', 'unusual' and 'common' in different ways</a:t>
            </a:r>
          </a:p>
          <a:p>
            <a:r>
              <a:rPr lang="en-GB" sz="2200" dirty="0"/>
              <a:t>Use absolute risk rather than relative risk. For example, the risk of an event increases from 1 in 1,000 to 2 in 1,000, rather than the risk of the event doubles</a:t>
            </a:r>
          </a:p>
        </p:txBody>
      </p:sp>
    </p:spTree>
    <p:extLst>
      <p:ext uri="{BB962C8B-B14F-4D97-AF65-F5344CB8AC3E}">
        <p14:creationId xmlns:p14="http://schemas.microsoft.com/office/powerpoint/2010/main" val="27777679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34DAA-5578-4C07-855F-72B4A6D7C84A}"/>
              </a:ext>
            </a:extLst>
          </p:cNvPr>
          <p:cNvSpPr>
            <a:spLocks noGrp="1"/>
          </p:cNvSpPr>
          <p:nvPr>
            <p:ph type="ctrTitle"/>
          </p:nvPr>
        </p:nvSpPr>
        <p:spPr/>
        <p:txBody>
          <a:bodyPr/>
          <a:lstStyle/>
          <a:p>
            <a:r>
              <a:rPr lang="en-GB" dirty="0"/>
              <a:t>Discussing numerical information (2)</a:t>
            </a:r>
          </a:p>
        </p:txBody>
      </p:sp>
      <p:sp>
        <p:nvSpPr>
          <p:cNvPr id="3" name="Content Placeholder 2">
            <a:extLst>
              <a:ext uri="{FF2B5EF4-FFF2-40B4-BE49-F238E27FC236}">
                <a16:creationId xmlns:a16="http://schemas.microsoft.com/office/drawing/2014/main" id="{EDB628E0-C1B8-4568-B3E9-96AC13C7BF51}"/>
              </a:ext>
            </a:extLst>
          </p:cNvPr>
          <p:cNvSpPr>
            <a:spLocks noGrp="1"/>
          </p:cNvSpPr>
          <p:nvPr>
            <p:ph sz="quarter" idx="13"/>
          </p:nvPr>
        </p:nvSpPr>
        <p:spPr/>
        <p:txBody>
          <a:bodyPr/>
          <a:lstStyle/>
          <a:p>
            <a:r>
              <a:rPr lang="en-GB" dirty="0"/>
              <a:t>Recommendations 1.4.8 to 1.4.11</a:t>
            </a:r>
          </a:p>
        </p:txBody>
      </p:sp>
      <p:sp>
        <p:nvSpPr>
          <p:cNvPr id="4" name="Text Placeholder 3">
            <a:extLst>
              <a:ext uri="{FF2B5EF4-FFF2-40B4-BE49-F238E27FC236}">
                <a16:creationId xmlns:a16="http://schemas.microsoft.com/office/drawing/2014/main" id="{5268FD2F-4513-4F75-8531-439DC7FBD542}"/>
              </a:ext>
            </a:extLst>
          </p:cNvPr>
          <p:cNvSpPr>
            <a:spLocks noGrp="1"/>
          </p:cNvSpPr>
          <p:nvPr>
            <p:ph type="body" sz="quarter" idx="12"/>
          </p:nvPr>
        </p:nvSpPr>
        <p:spPr>
          <a:xfrm>
            <a:off x="496384" y="1699404"/>
            <a:ext cx="11178000" cy="4219482"/>
          </a:xfrm>
        </p:spPr>
        <p:txBody>
          <a:bodyPr>
            <a:normAutofit lnSpcReduction="10000"/>
          </a:bodyPr>
          <a:lstStyle/>
          <a:p>
            <a:r>
              <a:rPr lang="en-GB" sz="2300" dirty="0"/>
              <a:t>Use natural frequencies (for example, 10 in 100) rather than percentages (10%)</a:t>
            </a:r>
          </a:p>
          <a:p>
            <a:r>
              <a:rPr lang="en-GB" sz="2300" dirty="0"/>
              <a:t>Be consistent when using data</a:t>
            </a:r>
          </a:p>
          <a:p>
            <a:pPr lvl="1"/>
            <a:r>
              <a:rPr lang="en-GB" sz="2000" dirty="0"/>
              <a:t>For example, use the same denominator when comparing risk: 7 in 100 for one risk and 20 in 100 for another, rather than 1 in 14 and 1 in 5</a:t>
            </a:r>
          </a:p>
          <a:p>
            <a:r>
              <a:rPr lang="en-GB" sz="2300" dirty="0"/>
              <a:t>Present a risk over a defined period of time (months or years) if relevant</a:t>
            </a:r>
          </a:p>
          <a:p>
            <a:pPr lvl="1"/>
            <a:r>
              <a:rPr lang="en-GB" sz="2000" dirty="0"/>
              <a:t>For example, if 100 people are treated for 1 year, 10 will experience a given side effect</a:t>
            </a:r>
          </a:p>
          <a:p>
            <a:r>
              <a:rPr lang="en-GB" sz="2300" dirty="0"/>
              <a:t>Use both positive and negative framing </a:t>
            </a:r>
          </a:p>
          <a:p>
            <a:pPr lvl="1"/>
            <a:r>
              <a:rPr lang="en-GB" sz="2000" dirty="0"/>
              <a:t>For example, treatment will be successful for 97 out of 100 people and it will be unsuccessful for     3 out of 100 people</a:t>
            </a:r>
          </a:p>
        </p:txBody>
      </p:sp>
    </p:spTree>
    <p:extLst>
      <p:ext uri="{BB962C8B-B14F-4D97-AF65-F5344CB8AC3E}">
        <p14:creationId xmlns:p14="http://schemas.microsoft.com/office/powerpoint/2010/main" val="5537883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C12CF-888E-4F5C-9262-C3BB07621B3E}"/>
              </a:ext>
            </a:extLst>
          </p:cNvPr>
          <p:cNvSpPr>
            <a:spLocks noGrp="1"/>
          </p:cNvSpPr>
          <p:nvPr>
            <p:ph type="ctrTitle"/>
          </p:nvPr>
        </p:nvSpPr>
        <p:spPr/>
        <p:txBody>
          <a:bodyPr/>
          <a:lstStyle/>
          <a:p>
            <a:r>
              <a:rPr lang="en-GB" dirty="0"/>
              <a:t>NHS England and Improvement resources (1)</a:t>
            </a:r>
          </a:p>
        </p:txBody>
      </p:sp>
      <p:sp>
        <p:nvSpPr>
          <p:cNvPr id="5" name="Content Placeholder 4">
            <a:extLst>
              <a:ext uri="{FF2B5EF4-FFF2-40B4-BE49-F238E27FC236}">
                <a16:creationId xmlns:a16="http://schemas.microsoft.com/office/drawing/2014/main" id="{EF2E14A3-357B-40C1-B5E9-63311765B621}"/>
              </a:ext>
            </a:extLst>
          </p:cNvPr>
          <p:cNvSpPr>
            <a:spLocks noGrp="1"/>
          </p:cNvSpPr>
          <p:nvPr>
            <p:ph sz="quarter" idx="13"/>
          </p:nvPr>
        </p:nvSpPr>
        <p:spPr/>
        <p:txBody>
          <a:bodyPr/>
          <a:lstStyle/>
          <a:p>
            <a:r>
              <a:rPr lang="en-GB" dirty="0"/>
              <a:t>www.england.nhs.uk/shared-decision-making/guidance-and-resources/</a:t>
            </a:r>
          </a:p>
        </p:txBody>
      </p:sp>
      <p:sp>
        <p:nvSpPr>
          <p:cNvPr id="4" name="Text Placeholder 3">
            <a:extLst>
              <a:ext uri="{FF2B5EF4-FFF2-40B4-BE49-F238E27FC236}">
                <a16:creationId xmlns:a16="http://schemas.microsoft.com/office/drawing/2014/main" id="{53217D44-C7D8-4D31-9D87-81CAC6F3C204}"/>
              </a:ext>
            </a:extLst>
          </p:cNvPr>
          <p:cNvSpPr>
            <a:spLocks noGrp="1"/>
          </p:cNvSpPr>
          <p:nvPr>
            <p:ph type="body" sz="quarter" idx="12"/>
          </p:nvPr>
        </p:nvSpPr>
        <p:spPr/>
        <p:txBody>
          <a:bodyPr/>
          <a:lstStyle/>
          <a:p>
            <a:r>
              <a:rPr lang="en-GB" sz="2400" dirty="0"/>
              <a:t>Shared decision making summary guide and implementation checklist</a:t>
            </a:r>
          </a:p>
          <a:p>
            <a:r>
              <a:rPr lang="en-GB" sz="2400" dirty="0"/>
              <a:t>SDM measurement guidance</a:t>
            </a:r>
          </a:p>
          <a:p>
            <a:pPr lvl="1"/>
            <a:r>
              <a:rPr lang="en-GB" sz="2000" dirty="0"/>
              <a:t>GP patient survey item 28</a:t>
            </a:r>
          </a:p>
          <a:p>
            <a:pPr lvl="1"/>
            <a:r>
              <a:rPr lang="en-GB" sz="2000" dirty="0"/>
              <a:t>CollaboRATE: service-user-reported measure with 3 brief questions</a:t>
            </a:r>
          </a:p>
          <a:p>
            <a:pPr lvl="1"/>
            <a:r>
              <a:rPr lang="en-GB" sz="2000" dirty="0"/>
              <a:t>SDM Q-9 and SDM-Q-DOC: 9-item questionnaire completed by the person and their healthcare professional</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160416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C12CF-888E-4F5C-9262-C3BB07621B3E}"/>
              </a:ext>
            </a:extLst>
          </p:cNvPr>
          <p:cNvSpPr>
            <a:spLocks noGrp="1"/>
          </p:cNvSpPr>
          <p:nvPr>
            <p:ph type="ctrTitle"/>
          </p:nvPr>
        </p:nvSpPr>
        <p:spPr/>
        <p:txBody>
          <a:bodyPr/>
          <a:lstStyle/>
          <a:p>
            <a:r>
              <a:rPr lang="en-GB" dirty="0"/>
              <a:t>NHS England and Improvement resources (2)</a:t>
            </a:r>
          </a:p>
        </p:txBody>
      </p:sp>
      <p:sp>
        <p:nvSpPr>
          <p:cNvPr id="5" name="Content Placeholder 4">
            <a:extLst>
              <a:ext uri="{FF2B5EF4-FFF2-40B4-BE49-F238E27FC236}">
                <a16:creationId xmlns:a16="http://schemas.microsoft.com/office/drawing/2014/main" id="{EF2E14A3-357B-40C1-B5E9-63311765B621}"/>
              </a:ext>
            </a:extLst>
          </p:cNvPr>
          <p:cNvSpPr>
            <a:spLocks noGrp="1"/>
          </p:cNvSpPr>
          <p:nvPr>
            <p:ph sz="quarter" idx="13"/>
          </p:nvPr>
        </p:nvSpPr>
        <p:spPr/>
        <p:txBody>
          <a:bodyPr/>
          <a:lstStyle/>
          <a:p>
            <a:r>
              <a:rPr lang="en-GB" dirty="0"/>
              <a:t>www.england.nhs.uk/shared-decision-making/guidance-and-resources/</a:t>
            </a:r>
          </a:p>
        </p:txBody>
      </p:sp>
      <p:sp>
        <p:nvSpPr>
          <p:cNvPr id="4" name="Text Placeholder 3">
            <a:extLst>
              <a:ext uri="{FF2B5EF4-FFF2-40B4-BE49-F238E27FC236}">
                <a16:creationId xmlns:a16="http://schemas.microsoft.com/office/drawing/2014/main" id="{53217D44-C7D8-4D31-9D87-81CAC6F3C204}"/>
              </a:ext>
            </a:extLst>
          </p:cNvPr>
          <p:cNvSpPr>
            <a:spLocks noGrp="1"/>
          </p:cNvSpPr>
          <p:nvPr>
            <p:ph type="body" sz="quarter" idx="12"/>
          </p:nvPr>
        </p:nvSpPr>
        <p:spPr>
          <a:xfrm>
            <a:off x="496384" y="1699403"/>
            <a:ext cx="11178000" cy="4318337"/>
          </a:xfrm>
        </p:spPr>
        <p:txBody>
          <a:bodyPr>
            <a:normAutofit fontScale="92500"/>
          </a:bodyPr>
          <a:lstStyle/>
          <a:p>
            <a:r>
              <a:rPr lang="en-GB" sz="2400" dirty="0"/>
              <a:t>Skills for Health, Skills for Care and Health Education England: </a:t>
            </a:r>
          </a:p>
          <a:p>
            <a:pPr lvl="1"/>
            <a:r>
              <a:rPr lang="en-GB" sz="2000" dirty="0"/>
              <a:t>e-learning introduction to person centred approaches</a:t>
            </a:r>
          </a:p>
          <a:p>
            <a:r>
              <a:rPr lang="en-GB" sz="2400" dirty="0"/>
              <a:t>Association of Medical Royal Colleges and University of Cambridge risk communication toolkit:</a:t>
            </a:r>
          </a:p>
          <a:p>
            <a:pPr lvl="1"/>
            <a:r>
              <a:rPr lang="en-GB" sz="2000" dirty="0"/>
              <a:t> e-learning course designed for health care professionals to help them develop skills for communicating effectively about the potential harms and benefits of treatment options</a:t>
            </a:r>
          </a:p>
          <a:p>
            <a:r>
              <a:rPr lang="en-GB" sz="2400" dirty="0"/>
              <a:t>Health literacy resources: multiple resources</a:t>
            </a:r>
          </a:p>
          <a:p>
            <a:pPr lvl="1"/>
            <a:r>
              <a:rPr lang="en-GB" sz="2000" dirty="0"/>
              <a:t>National health literacy toolkit</a:t>
            </a:r>
          </a:p>
          <a:p>
            <a:pPr lvl="1"/>
            <a:r>
              <a:rPr lang="en-GB" sz="2000" dirty="0"/>
              <a:t>See also www.e-lfh.org.uk/programmes/health-literacy/</a:t>
            </a:r>
          </a:p>
          <a:p>
            <a:endParaRPr lang="en-GB" dirty="0"/>
          </a:p>
          <a:p>
            <a:endParaRPr lang="en-GB" dirty="0"/>
          </a:p>
          <a:p>
            <a:endParaRPr lang="en-GB" dirty="0"/>
          </a:p>
        </p:txBody>
      </p:sp>
    </p:spTree>
    <p:extLst>
      <p:ext uri="{BB962C8B-B14F-4D97-AF65-F5344CB8AC3E}">
        <p14:creationId xmlns:p14="http://schemas.microsoft.com/office/powerpoint/2010/main" val="2304650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F7EA58-288A-324E-AA55-277DCD417E38}"/>
              </a:ext>
            </a:extLst>
          </p:cNvPr>
          <p:cNvSpPr>
            <a:spLocks noGrp="1"/>
          </p:cNvSpPr>
          <p:nvPr>
            <p:ph sz="half" idx="1"/>
          </p:nvPr>
        </p:nvSpPr>
        <p:spPr>
          <a:xfrm>
            <a:off x="799171" y="2191217"/>
            <a:ext cx="10972800" cy="3560725"/>
          </a:xfrm>
        </p:spPr>
        <p:txBody>
          <a:bodyPr/>
          <a:lstStyle/>
          <a:p>
            <a:r>
              <a:rPr lang="en-US" dirty="0"/>
              <a:t>“Don’t worry. After all, you knew you hadn’t had time to prepare properly so really you could have expected this result. I’m sure you’ll pass next time.” </a:t>
            </a:r>
          </a:p>
        </p:txBody>
      </p:sp>
      <p:sp>
        <p:nvSpPr>
          <p:cNvPr id="4" name="TextBox 3">
            <a:extLst>
              <a:ext uri="{FF2B5EF4-FFF2-40B4-BE49-F238E27FC236}">
                <a16:creationId xmlns:a16="http://schemas.microsoft.com/office/drawing/2014/main" id="{2F6FC02A-D00A-DA40-9A08-C958AE5D7F63}"/>
              </a:ext>
            </a:extLst>
          </p:cNvPr>
          <p:cNvSpPr txBox="1"/>
          <p:nvPr/>
        </p:nvSpPr>
        <p:spPr>
          <a:xfrm>
            <a:off x="2127505" y="457200"/>
            <a:ext cx="2045303" cy="646331"/>
          </a:xfrm>
          <a:prstGeom prst="rect">
            <a:avLst/>
          </a:prstGeom>
          <a:noFill/>
        </p:spPr>
        <p:txBody>
          <a:bodyPr wrap="none" rtlCol="0">
            <a:spAutoFit/>
          </a:bodyPr>
          <a:lstStyle/>
          <a:p>
            <a:r>
              <a:rPr lang="en-US" sz="3600" dirty="0"/>
              <a:t>OPTION A</a:t>
            </a:r>
          </a:p>
        </p:txBody>
      </p:sp>
    </p:spTree>
    <p:extLst>
      <p:ext uri="{BB962C8B-B14F-4D97-AF65-F5344CB8AC3E}">
        <p14:creationId xmlns:p14="http://schemas.microsoft.com/office/powerpoint/2010/main" val="3913283832"/>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C12CF-888E-4F5C-9262-C3BB07621B3E}"/>
              </a:ext>
            </a:extLst>
          </p:cNvPr>
          <p:cNvSpPr>
            <a:spLocks noGrp="1"/>
          </p:cNvSpPr>
          <p:nvPr>
            <p:ph type="ctrTitle"/>
          </p:nvPr>
        </p:nvSpPr>
        <p:spPr/>
        <p:txBody>
          <a:bodyPr/>
          <a:lstStyle/>
          <a:p>
            <a:r>
              <a:rPr lang="en-GB" dirty="0"/>
              <a:t>NHS England and Improvement resources (3)</a:t>
            </a:r>
          </a:p>
        </p:txBody>
      </p:sp>
      <p:sp>
        <p:nvSpPr>
          <p:cNvPr id="5" name="Content Placeholder 4">
            <a:extLst>
              <a:ext uri="{FF2B5EF4-FFF2-40B4-BE49-F238E27FC236}">
                <a16:creationId xmlns:a16="http://schemas.microsoft.com/office/drawing/2014/main" id="{EF2E14A3-357B-40C1-B5E9-63311765B621}"/>
              </a:ext>
            </a:extLst>
          </p:cNvPr>
          <p:cNvSpPr>
            <a:spLocks noGrp="1"/>
          </p:cNvSpPr>
          <p:nvPr>
            <p:ph sz="quarter" idx="13"/>
          </p:nvPr>
        </p:nvSpPr>
        <p:spPr/>
        <p:txBody>
          <a:bodyPr/>
          <a:lstStyle/>
          <a:p>
            <a:r>
              <a:rPr lang="en-GB" dirty="0"/>
              <a:t>www.england.nhs.uk/shared-decision-making/guidance-and-resources/</a:t>
            </a:r>
          </a:p>
        </p:txBody>
      </p:sp>
      <p:sp>
        <p:nvSpPr>
          <p:cNvPr id="4" name="Text Placeholder 3">
            <a:extLst>
              <a:ext uri="{FF2B5EF4-FFF2-40B4-BE49-F238E27FC236}">
                <a16:creationId xmlns:a16="http://schemas.microsoft.com/office/drawing/2014/main" id="{53217D44-C7D8-4D31-9D87-81CAC6F3C204}"/>
              </a:ext>
            </a:extLst>
          </p:cNvPr>
          <p:cNvSpPr>
            <a:spLocks noGrp="1"/>
          </p:cNvSpPr>
          <p:nvPr>
            <p:ph type="body" sz="quarter" idx="12"/>
          </p:nvPr>
        </p:nvSpPr>
        <p:spPr>
          <a:xfrm>
            <a:off x="496384" y="1699404"/>
            <a:ext cx="5599616" cy="4084766"/>
          </a:xfrm>
        </p:spPr>
        <p:txBody>
          <a:bodyPr>
            <a:normAutofit lnSpcReduction="10000"/>
          </a:bodyPr>
          <a:lstStyle/>
          <a:p>
            <a:r>
              <a:rPr lang="en-GB" sz="2400" dirty="0"/>
              <a:t>Ask 3 questions resources</a:t>
            </a:r>
          </a:p>
          <a:p>
            <a:r>
              <a:rPr lang="en-GB" sz="2400" dirty="0"/>
              <a:t>BRAN resources</a:t>
            </a:r>
          </a:p>
          <a:p>
            <a:pPr lvl="1"/>
            <a:r>
              <a:rPr lang="en-GB" sz="2000" dirty="0"/>
              <a:t>Choosing Wisely UK and Association of Medical Royal Colleges campaign</a:t>
            </a:r>
          </a:p>
          <a:p>
            <a:pPr lvl="2"/>
            <a:r>
              <a:rPr lang="en-GB" sz="2000" b="1" dirty="0">
                <a:solidFill>
                  <a:schemeClr val="accent1">
                    <a:lumMod val="25000"/>
                    <a:lumOff val="75000"/>
                  </a:schemeClr>
                </a:solidFill>
              </a:rPr>
              <a:t>B</a:t>
            </a:r>
            <a:r>
              <a:rPr lang="en-GB" sz="2000" dirty="0"/>
              <a:t>enefits</a:t>
            </a:r>
          </a:p>
          <a:p>
            <a:pPr lvl="2"/>
            <a:r>
              <a:rPr lang="en-GB" sz="2000" b="1" dirty="0">
                <a:solidFill>
                  <a:schemeClr val="accent1">
                    <a:lumMod val="25000"/>
                    <a:lumOff val="75000"/>
                  </a:schemeClr>
                </a:solidFill>
              </a:rPr>
              <a:t>R</a:t>
            </a:r>
            <a:r>
              <a:rPr lang="en-GB" sz="2000" dirty="0"/>
              <a:t>isks</a:t>
            </a:r>
          </a:p>
          <a:p>
            <a:pPr lvl="2"/>
            <a:r>
              <a:rPr lang="en-GB" sz="2000" b="1" dirty="0">
                <a:solidFill>
                  <a:schemeClr val="accent1">
                    <a:lumMod val="25000"/>
                    <a:lumOff val="75000"/>
                  </a:schemeClr>
                </a:solidFill>
              </a:rPr>
              <a:t>A</a:t>
            </a:r>
            <a:r>
              <a:rPr lang="en-GB" sz="2000" dirty="0"/>
              <a:t>lternatives</a:t>
            </a:r>
          </a:p>
          <a:p>
            <a:pPr lvl="2"/>
            <a:r>
              <a:rPr lang="en-GB" sz="2000" b="1" dirty="0">
                <a:solidFill>
                  <a:schemeClr val="accent1">
                    <a:lumMod val="25000"/>
                    <a:lumOff val="75000"/>
                  </a:schemeClr>
                </a:solidFill>
              </a:rPr>
              <a:t>N</a:t>
            </a:r>
            <a:r>
              <a:rPr lang="en-GB" sz="2000" dirty="0"/>
              <a:t>o change</a:t>
            </a:r>
          </a:p>
          <a:p>
            <a:endParaRPr lang="en-GB" dirty="0"/>
          </a:p>
          <a:p>
            <a:endParaRPr lang="en-GB" dirty="0"/>
          </a:p>
        </p:txBody>
      </p:sp>
      <p:pic>
        <p:nvPicPr>
          <p:cNvPr id="7" name="Picture 1">
            <a:extLst>
              <a:ext uri="{FF2B5EF4-FFF2-40B4-BE49-F238E27FC236}">
                <a16:creationId xmlns:a16="http://schemas.microsoft.com/office/drawing/2014/main" id="{13EC0B52-728A-49A6-930A-3D9EBFCA306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1" y="2512060"/>
            <a:ext cx="5724020" cy="4000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6233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BE4F1-1CEE-42A1-BD35-8C8275F9F3FF}"/>
              </a:ext>
            </a:extLst>
          </p:cNvPr>
          <p:cNvSpPr>
            <a:spLocks noGrp="1"/>
          </p:cNvSpPr>
          <p:nvPr>
            <p:ph type="title"/>
          </p:nvPr>
        </p:nvSpPr>
        <p:spPr>
          <a:xfrm>
            <a:off x="838200" y="0"/>
            <a:ext cx="10515600" cy="1325563"/>
          </a:xfrm>
        </p:spPr>
        <p:txBody>
          <a:bodyPr>
            <a:noAutofit/>
          </a:bodyPr>
          <a:lstStyle/>
          <a:p>
            <a:pPr algn="ctr"/>
            <a:r>
              <a:rPr lang="en-GB" sz="3200" dirty="0"/>
              <a:t>Keele/NICE e-learning package</a:t>
            </a:r>
            <a:br>
              <a:rPr lang="en-GB" sz="3200" dirty="0"/>
            </a:br>
            <a:r>
              <a:rPr lang="en-GB" sz="2000" dirty="0" err="1"/>
              <a:t>www.nice.org.uk</a:t>
            </a:r>
            <a:r>
              <a:rPr lang="en-GB" sz="2000" dirty="0"/>
              <a:t>/guidance/ng197/resources</a:t>
            </a:r>
            <a:br>
              <a:rPr lang="en-GB" sz="3200" dirty="0"/>
            </a:br>
            <a:endParaRPr lang="en-GB" sz="3200" dirty="0"/>
          </a:p>
        </p:txBody>
      </p:sp>
      <p:sp>
        <p:nvSpPr>
          <p:cNvPr id="4" name="Text Placeholder 3">
            <a:extLst>
              <a:ext uri="{FF2B5EF4-FFF2-40B4-BE49-F238E27FC236}">
                <a16:creationId xmlns:a16="http://schemas.microsoft.com/office/drawing/2014/main" id="{AB65E6A0-27A9-4D34-AA6E-82AEA14B8B5D}"/>
              </a:ext>
            </a:extLst>
          </p:cNvPr>
          <p:cNvSpPr>
            <a:spLocks noGrp="1"/>
          </p:cNvSpPr>
          <p:nvPr>
            <p:ph type="body" sz="quarter" idx="4294967295"/>
          </p:nvPr>
        </p:nvSpPr>
        <p:spPr>
          <a:xfrm>
            <a:off x="234176" y="1325563"/>
            <a:ext cx="6411952" cy="4967636"/>
          </a:xfrm>
        </p:spPr>
        <p:txBody>
          <a:bodyPr>
            <a:noAutofit/>
          </a:bodyPr>
          <a:lstStyle/>
          <a:p>
            <a:r>
              <a:rPr lang="en-GB" sz="2000" dirty="0"/>
              <a:t>Keele University and NICE have worked in partnership to develop a free online learning package</a:t>
            </a:r>
          </a:p>
          <a:p>
            <a:r>
              <a:rPr lang="en-GB" sz="2000" dirty="0"/>
              <a:t>This is suitable for all healthcare professionals and aims to equip people with the skills and knowledge they need have good quality shared decision making conversations with the people they are caring for</a:t>
            </a:r>
          </a:p>
          <a:p>
            <a:r>
              <a:rPr lang="en-GB" sz="2000" dirty="0"/>
              <a:t>It is made up of 6 modules:</a:t>
            </a:r>
          </a:p>
          <a:p>
            <a:pPr marL="600075" lvl="1" indent="-257175">
              <a:spcAft>
                <a:spcPts val="450"/>
              </a:spcAft>
            </a:pPr>
            <a:r>
              <a:rPr lang="en-GB" sz="1800" dirty="0"/>
              <a:t>Orientation and background</a:t>
            </a:r>
          </a:p>
          <a:p>
            <a:pPr marL="600075" lvl="1" indent="-257175">
              <a:spcAft>
                <a:spcPts val="450"/>
              </a:spcAft>
            </a:pPr>
            <a:r>
              <a:rPr lang="en-GB" sz="1800" dirty="0"/>
              <a:t>Cognitive psychology: the science of how we all make decisions</a:t>
            </a:r>
          </a:p>
          <a:p>
            <a:pPr marL="600075" lvl="1" indent="-257175">
              <a:spcAft>
                <a:spcPts val="450"/>
              </a:spcAft>
            </a:pPr>
            <a:r>
              <a:rPr lang="en-GB" sz="1800" dirty="0"/>
              <a:t>Evidence-based medicine</a:t>
            </a:r>
          </a:p>
          <a:p>
            <a:pPr marL="600075" lvl="1" indent="-257175">
              <a:spcAft>
                <a:spcPts val="450"/>
              </a:spcAft>
            </a:pPr>
            <a:r>
              <a:rPr lang="en-GB" sz="1800" dirty="0"/>
              <a:t>Probability and uncertainty</a:t>
            </a:r>
          </a:p>
          <a:p>
            <a:pPr marL="600075" lvl="1" indent="-257175">
              <a:spcAft>
                <a:spcPts val="450"/>
              </a:spcAft>
            </a:pPr>
            <a:r>
              <a:rPr lang="en-GB" sz="1800" dirty="0"/>
              <a:t>Consultation skills</a:t>
            </a:r>
          </a:p>
          <a:p>
            <a:pPr marL="600075" lvl="1" indent="-257175"/>
            <a:r>
              <a:rPr lang="en-GB" sz="1800" dirty="0"/>
              <a:t>Knowledge: getting and staying up to date – </a:t>
            </a:r>
            <a:r>
              <a:rPr lang="en-GB" sz="1800" dirty="0">
                <a:hlinkClick r:id="rId3">
                  <a:extLst>
                    <a:ext uri="{A12FA001-AC4F-418D-AE19-62706E023703}">
                      <ahyp:hlinkClr xmlns:ahyp="http://schemas.microsoft.com/office/drawing/2018/hyperlinkcolor" val="tx"/>
                    </a:ext>
                  </a:extLst>
                </a:hlinkClick>
              </a:rPr>
              <a:t>virtual patients</a:t>
            </a:r>
            <a:endParaRPr lang="en-GB" sz="1800" dirty="0"/>
          </a:p>
          <a:p>
            <a:pPr lvl="1" algn="l"/>
            <a:endParaRPr lang="en-GB" dirty="0"/>
          </a:p>
        </p:txBody>
      </p:sp>
      <p:pic>
        <p:nvPicPr>
          <p:cNvPr id="6" name="Picture 5">
            <a:extLst>
              <a:ext uri="{FF2B5EF4-FFF2-40B4-BE49-F238E27FC236}">
                <a16:creationId xmlns:a16="http://schemas.microsoft.com/office/drawing/2014/main" id="{1BE561EA-0624-7B9D-42D5-0E2D672029BE}"/>
              </a:ext>
            </a:extLst>
          </p:cNvPr>
          <p:cNvPicPr>
            <a:picLocks noChangeAspect="1"/>
          </p:cNvPicPr>
          <p:nvPr/>
        </p:nvPicPr>
        <p:blipFill>
          <a:blip r:embed="rId4"/>
          <a:stretch>
            <a:fillRect/>
          </a:stretch>
        </p:blipFill>
        <p:spPr>
          <a:xfrm>
            <a:off x="7337502" y="1799416"/>
            <a:ext cx="4714463" cy="3731589"/>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0DEEF152-88FB-21ED-BD5E-BC4287EAB3CA}"/>
                  </a:ext>
                </a:extLst>
              </p14:cNvPr>
              <p14:cNvContentPartPr/>
              <p14:nvPr/>
            </p14:nvContentPartPr>
            <p14:xfrm>
              <a:off x="9607013" y="4787140"/>
              <a:ext cx="2457360" cy="1208880"/>
            </p14:xfrm>
          </p:contentPart>
        </mc:Choice>
        <mc:Fallback xmlns="">
          <p:pic>
            <p:nvPicPr>
              <p:cNvPr id="7" name="Ink 6">
                <a:extLst>
                  <a:ext uri="{FF2B5EF4-FFF2-40B4-BE49-F238E27FC236}">
                    <a16:creationId xmlns:a16="http://schemas.microsoft.com/office/drawing/2014/main" id="{0DEEF152-88FB-21ED-BD5E-BC4287EAB3CA}"/>
                  </a:ext>
                </a:extLst>
              </p:cNvPr>
              <p:cNvPicPr/>
              <p:nvPr/>
            </p:nvPicPr>
            <p:blipFill>
              <a:blip r:embed="rId6"/>
              <a:stretch>
                <a:fillRect/>
              </a:stretch>
            </p:blipFill>
            <p:spPr>
              <a:xfrm>
                <a:off x="9598013" y="4778140"/>
                <a:ext cx="2475000" cy="1226520"/>
              </a:xfrm>
              <a:prstGeom prst="rect">
                <a:avLst/>
              </a:prstGeom>
            </p:spPr>
          </p:pic>
        </mc:Fallback>
      </mc:AlternateContent>
    </p:spTree>
    <p:extLst>
      <p:ext uri="{BB962C8B-B14F-4D97-AF65-F5344CB8AC3E}">
        <p14:creationId xmlns:p14="http://schemas.microsoft.com/office/powerpoint/2010/main" val="23081277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29" name="Title 1">
            <a:extLst>
              <a:ext uri="{FF2B5EF4-FFF2-40B4-BE49-F238E27FC236}">
                <a16:creationId xmlns:a16="http://schemas.microsoft.com/office/drawing/2014/main" id="{4849A962-D1B4-FF4E-9BE6-25E4E2E8CF15}"/>
              </a:ext>
            </a:extLst>
          </p:cNvPr>
          <p:cNvSpPr>
            <a:spLocks noGrp="1"/>
          </p:cNvSpPr>
          <p:nvPr>
            <p:ph type="title"/>
          </p:nvPr>
        </p:nvSpPr>
        <p:spPr/>
        <p:txBody>
          <a:bodyPr/>
          <a:lstStyle/>
          <a:p>
            <a:r>
              <a:rPr lang="en-US" altLang="en-US"/>
              <a:t>Learning a new skill</a:t>
            </a:r>
          </a:p>
        </p:txBody>
      </p:sp>
      <p:sp>
        <p:nvSpPr>
          <p:cNvPr id="304130" name="Content Placeholder 2">
            <a:extLst>
              <a:ext uri="{FF2B5EF4-FFF2-40B4-BE49-F238E27FC236}">
                <a16:creationId xmlns:a16="http://schemas.microsoft.com/office/drawing/2014/main" id="{72EA31AE-3489-5441-ACBE-36324C5C254F}"/>
              </a:ext>
            </a:extLst>
          </p:cNvPr>
          <p:cNvSpPr>
            <a:spLocks noGrp="1"/>
          </p:cNvSpPr>
          <p:nvPr>
            <p:ph idx="1"/>
          </p:nvPr>
        </p:nvSpPr>
        <p:spPr>
          <a:xfrm>
            <a:off x="2232026" y="1600200"/>
            <a:ext cx="7902575" cy="4210050"/>
          </a:xfrm>
        </p:spPr>
        <p:txBody>
          <a:bodyPr/>
          <a:lstStyle/>
          <a:p>
            <a:r>
              <a:rPr lang="en-US" altLang="en-US" b="1">
                <a:solidFill>
                  <a:srgbClr val="0000FF"/>
                </a:solidFill>
              </a:rPr>
              <a:t>Instruction</a:t>
            </a:r>
            <a:r>
              <a:rPr lang="en-US" altLang="en-US"/>
              <a:t> (nodes of knowledge, stringing them together, effort required)</a:t>
            </a:r>
          </a:p>
          <a:p>
            <a:r>
              <a:rPr lang="en-US" altLang="en-US" b="1">
                <a:solidFill>
                  <a:srgbClr val="0000FF"/>
                </a:solidFill>
              </a:rPr>
              <a:t>Demonstration</a:t>
            </a:r>
            <a:r>
              <a:rPr lang="en-US" altLang="en-US"/>
              <a:t> (seeing others do it routinely and well and seeing that it works)</a:t>
            </a:r>
          </a:p>
          <a:p>
            <a:r>
              <a:rPr lang="en-US" altLang="en-US" b="1">
                <a:solidFill>
                  <a:srgbClr val="0000FF"/>
                </a:solidFill>
              </a:rPr>
              <a:t>Practice</a:t>
            </a:r>
            <a:r>
              <a:rPr lang="en-US" altLang="en-US"/>
              <a:t> (repeated, supportive feedback)</a:t>
            </a:r>
          </a:p>
          <a:p>
            <a:r>
              <a:rPr lang="en-US" altLang="en-US" b="1">
                <a:solidFill>
                  <a:srgbClr val="0000FF"/>
                </a:solidFill>
              </a:rPr>
              <a:t>Assessment</a:t>
            </a:r>
          </a:p>
          <a:p>
            <a:endParaRPr lang="en-US"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153" name="Picture 3">
            <a:extLst>
              <a:ext uri="{FF2B5EF4-FFF2-40B4-BE49-F238E27FC236}">
                <a16:creationId xmlns:a16="http://schemas.microsoft.com/office/drawing/2014/main" id="{743E575F-CEFD-0E44-8530-5E15587461D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42" y="640080"/>
            <a:ext cx="12163660" cy="559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7" name="Title 1">
            <a:extLst>
              <a:ext uri="{FF2B5EF4-FFF2-40B4-BE49-F238E27FC236}">
                <a16:creationId xmlns:a16="http://schemas.microsoft.com/office/drawing/2014/main" id="{F8358614-D51E-4C42-AF9D-102A93FED878}"/>
              </a:ext>
            </a:extLst>
          </p:cNvPr>
          <p:cNvSpPr>
            <a:spLocks noGrp="1"/>
          </p:cNvSpPr>
          <p:nvPr>
            <p:ph type="title"/>
          </p:nvPr>
        </p:nvSpPr>
        <p:spPr/>
        <p:txBody>
          <a:bodyPr/>
          <a:lstStyle/>
          <a:p>
            <a:r>
              <a:rPr lang="en-US" altLang="en-US"/>
              <a:t>Avatar</a:t>
            </a:r>
          </a:p>
        </p:txBody>
      </p:sp>
      <p:sp>
        <p:nvSpPr>
          <p:cNvPr id="306178" name="Content Placeholder 2">
            <a:extLst>
              <a:ext uri="{FF2B5EF4-FFF2-40B4-BE49-F238E27FC236}">
                <a16:creationId xmlns:a16="http://schemas.microsoft.com/office/drawing/2014/main" id="{5B5E12EA-B5C2-EF41-AC64-6666E6F065AA}"/>
              </a:ext>
            </a:extLst>
          </p:cNvPr>
          <p:cNvSpPr>
            <a:spLocks noGrp="1"/>
          </p:cNvSpPr>
          <p:nvPr>
            <p:ph idx="1"/>
          </p:nvPr>
        </p:nvSpPr>
        <p:spPr/>
        <p:txBody>
          <a:bodyPr/>
          <a:lstStyle/>
          <a:p>
            <a:r>
              <a:rPr lang="en-US" altLang="en-US" dirty="0">
                <a:hlinkClick r:id="rId2"/>
              </a:rPr>
              <a:t>www.keelevp.com/virtual-patient/eidm</a:t>
            </a:r>
            <a:endParaRPr lang="en-US" altLang="en-US" dirty="0"/>
          </a:p>
          <a:p>
            <a:endParaRPr lang="en-US" altLang="en-US" dirty="0"/>
          </a:p>
          <a:p>
            <a:r>
              <a:rPr lang="en-US" altLang="en-US" dirty="0">
                <a:hlinkClick r:id="rId3"/>
              </a:rPr>
              <a:t>https://www.personalisedcareinstitute.org.uk/virtual-patients/</a:t>
            </a:r>
            <a:endParaRPr lang="en-US" altLang="en-US" dirty="0"/>
          </a:p>
          <a:p>
            <a:endParaRPr lang="en-US" altLang="en-US"/>
          </a:p>
          <a:p>
            <a:endParaRPr lang="en-US"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64C1E-5F25-4E19-AB91-87449C4C8750}"/>
              </a:ext>
            </a:extLst>
          </p:cNvPr>
          <p:cNvSpPr>
            <a:spLocks noGrp="1"/>
          </p:cNvSpPr>
          <p:nvPr>
            <p:ph type="title"/>
          </p:nvPr>
        </p:nvSpPr>
        <p:spPr/>
        <p:txBody>
          <a:bodyPr/>
          <a:lstStyle/>
          <a:p>
            <a:r>
              <a:rPr lang="en-GB">
                <a:ea typeface="ＭＳ Ｐゴシック"/>
              </a:rPr>
              <a:t>Take home messages</a:t>
            </a:r>
            <a:endParaRPr lang="en-GB"/>
          </a:p>
        </p:txBody>
      </p:sp>
      <p:sp>
        <p:nvSpPr>
          <p:cNvPr id="3" name="Content Placeholder 2">
            <a:extLst>
              <a:ext uri="{FF2B5EF4-FFF2-40B4-BE49-F238E27FC236}">
                <a16:creationId xmlns:a16="http://schemas.microsoft.com/office/drawing/2014/main" id="{C1DCD6D4-650C-47E2-BA14-7FF6BCDB955A}"/>
              </a:ext>
            </a:extLst>
          </p:cNvPr>
          <p:cNvSpPr>
            <a:spLocks noGrp="1"/>
          </p:cNvSpPr>
          <p:nvPr>
            <p:ph idx="1"/>
          </p:nvPr>
        </p:nvSpPr>
        <p:spPr/>
        <p:txBody>
          <a:bodyPr/>
          <a:lstStyle/>
          <a:p>
            <a:r>
              <a:rPr lang="en-GB" dirty="0">
                <a:ea typeface="ＭＳ Ｐゴシック"/>
              </a:rPr>
              <a:t>Conversations are a skill</a:t>
            </a:r>
          </a:p>
          <a:p>
            <a:r>
              <a:rPr lang="en-GB" dirty="0">
                <a:ea typeface="ＭＳ Ｐゴシック"/>
              </a:rPr>
              <a:t>SDM can help improve medicines optimisation (for the population </a:t>
            </a:r>
            <a:r>
              <a:rPr lang="en-GB" i="1" dirty="0">
                <a:ea typeface="ＭＳ Ｐゴシック"/>
              </a:rPr>
              <a:t>and</a:t>
            </a:r>
            <a:r>
              <a:rPr lang="en-GB" dirty="0">
                <a:ea typeface="ＭＳ Ｐゴシック"/>
              </a:rPr>
              <a:t> individuals)</a:t>
            </a:r>
          </a:p>
          <a:p>
            <a:r>
              <a:rPr lang="en-GB" dirty="0">
                <a:ea typeface="ＭＳ Ｐゴシック"/>
              </a:rPr>
              <a:t>What can you do as an individual?</a:t>
            </a:r>
          </a:p>
          <a:p>
            <a:r>
              <a:rPr lang="en-GB" dirty="0">
                <a:ea typeface="ＭＳ Ｐゴシック"/>
              </a:rPr>
              <a:t>What can you do for your team?</a:t>
            </a:r>
            <a:endParaRPr lang="en-GB" dirty="0"/>
          </a:p>
          <a:p>
            <a:r>
              <a:rPr lang="en-GB" dirty="0">
                <a:ea typeface="ＭＳ Ｐゴシック"/>
              </a:rPr>
              <a:t>How can you show leadership for your organisation?</a:t>
            </a:r>
            <a:endParaRPr lang="en-GB" dirty="0"/>
          </a:p>
          <a:p>
            <a:r>
              <a:rPr lang="en-GB" dirty="0">
                <a:ea typeface="ＭＳ Ｐゴシック"/>
              </a:rPr>
              <a:t>Resources that can help</a:t>
            </a:r>
            <a:endParaRPr lang="en-GB" dirty="0"/>
          </a:p>
        </p:txBody>
      </p:sp>
    </p:spTree>
    <p:extLst>
      <p:ext uri="{BB962C8B-B14F-4D97-AF65-F5344CB8AC3E}">
        <p14:creationId xmlns:p14="http://schemas.microsoft.com/office/powerpoint/2010/main" val="2288364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Rectangle 2">
            <a:extLst>
              <a:ext uri="{FF2B5EF4-FFF2-40B4-BE49-F238E27FC236}">
                <a16:creationId xmlns:a16="http://schemas.microsoft.com/office/drawing/2014/main" id="{CBDED70A-B860-6848-AF40-9CD4F866D00E}"/>
              </a:ext>
            </a:extLst>
          </p:cNvPr>
          <p:cNvSpPr>
            <a:spLocks noGrp="1"/>
          </p:cNvSpPr>
          <p:nvPr>
            <p:ph type="title"/>
          </p:nvPr>
        </p:nvSpPr>
        <p:spPr>
          <a:xfrm>
            <a:off x="1524001" y="44451"/>
            <a:ext cx="9039225" cy="1008063"/>
          </a:xfrm>
        </p:spPr>
        <p:txBody>
          <a:bodyPr/>
          <a:lstStyle/>
          <a:p>
            <a:pPr eaLnBrk="1" hangingPunct="1"/>
            <a:r>
              <a:rPr lang="en-GB" altLang="en-US" sz="4800">
                <a:latin typeface="Arial" panose="020B0604020202020204" pitchFamily="34" charset="0"/>
              </a:rPr>
              <a:t>What does good care look like?</a:t>
            </a:r>
          </a:p>
        </p:txBody>
      </p:sp>
      <p:pic>
        <p:nvPicPr>
          <p:cNvPr id="268290" name="Picture 2">
            <a:extLst>
              <a:ext uri="{FF2B5EF4-FFF2-40B4-BE49-F238E27FC236}">
                <a16:creationId xmlns:a16="http://schemas.microsoft.com/office/drawing/2014/main" id="{82B99303-E9A7-0B42-AF5F-7952E187EC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289" y="1773238"/>
            <a:ext cx="50387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8291" name="Rectangle 2">
            <a:extLst>
              <a:ext uri="{FF2B5EF4-FFF2-40B4-BE49-F238E27FC236}">
                <a16:creationId xmlns:a16="http://schemas.microsoft.com/office/drawing/2014/main" id="{08E5E9AB-DAB2-ED46-B2B5-4453011CD038}"/>
              </a:ext>
            </a:extLst>
          </p:cNvPr>
          <p:cNvSpPr txBox="1">
            <a:spLocks noChangeArrowheads="1"/>
          </p:cNvSpPr>
          <p:nvPr/>
        </p:nvSpPr>
        <p:spPr bwMode="auto">
          <a:xfrm>
            <a:off x="7032625" y="1412875"/>
            <a:ext cx="34559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800">
                <a:solidFill>
                  <a:srgbClr val="4A4A4A"/>
                </a:solidFill>
                <a:latin typeface="Times" pitchFamily="2" charset="0"/>
              </a:rPr>
              <a:t>Data and evidence</a:t>
            </a:r>
          </a:p>
        </p:txBody>
      </p:sp>
      <p:sp>
        <p:nvSpPr>
          <p:cNvPr id="268292" name="Rectangle 2">
            <a:extLst>
              <a:ext uri="{FF2B5EF4-FFF2-40B4-BE49-F238E27FC236}">
                <a16:creationId xmlns:a16="http://schemas.microsoft.com/office/drawing/2014/main" id="{16915ADD-F4DE-A24E-AE81-0843F13A6E4F}"/>
              </a:ext>
            </a:extLst>
          </p:cNvPr>
          <p:cNvSpPr txBox="1">
            <a:spLocks noChangeArrowheads="1"/>
          </p:cNvSpPr>
          <p:nvPr/>
        </p:nvSpPr>
        <p:spPr bwMode="auto">
          <a:xfrm>
            <a:off x="7032625" y="2636838"/>
            <a:ext cx="34559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800">
                <a:solidFill>
                  <a:srgbClr val="4A4A4A"/>
                </a:solidFill>
                <a:latin typeface="Times" pitchFamily="2" charset="0"/>
              </a:rPr>
              <a:t>Recommendations</a:t>
            </a:r>
          </a:p>
        </p:txBody>
      </p:sp>
      <p:sp>
        <p:nvSpPr>
          <p:cNvPr id="268293" name="Rectangle 2">
            <a:extLst>
              <a:ext uri="{FF2B5EF4-FFF2-40B4-BE49-F238E27FC236}">
                <a16:creationId xmlns:a16="http://schemas.microsoft.com/office/drawing/2014/main" id="{24C34AD8-3E14-4D46-ABA1-7B19C8278703}"/>
              </a:ext>
            </a:extLst>
          </p:cNvPr>
          <p:cNvSpPr txBox="1">
            <a:spLocks noChangeArrowheads="1"/>
          </p:cNvSpPr>
          <p:nvPr/>
        </p:nvSpPr>
        <p:spPr bwMode="auto">
          <a:xfrm>
            <a:off x="7105651" y="5445125"/>
            <a:ext cx="3457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800">
                <a:solidFill>
                  <a:srgbClr val="4A4A4A"/>
                </a:solidFill>
                <a:latin typeface="Times" pitchFamily="2" charset="0"/>
              </a:rPr>
              <a:t>Discussion and explanation of risks</a:t>
            </a:r>
          </a:p>
        </p:txBody>
      </p:sp>
      <p:sp>
        <p:nvSpPr>
          <p:cNvPr id="268294" name="Rectangle 2">
            <a:extLst>
              <a:ext uri="{FF2B5EF4-FFF2-40B4-BE49-F238E27FC236}">
                <a16:creationId xmlns:a16="http://schemas.microsoft.com/office/drawing/2014/main" id="{3AF224A2-E3E2-8543-B751-E4E250D2C2DB}"/>
              </a:ext>
            </a:extLst>
          </p:cNvPr>
          <p:cNvSpPr txBox="1">
            <a:spLocks noChangeArrowheads="1"/>
          </p:cNvSpPr>
          <p:nvPr/>
        </p:nvSpPr>
        <p:spPr bwMode="auto">
          <a:xfrm>
            <a:off x="7105651" y="4005263"/>
            <a:ext cx="3457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800">
                <a:solidFill>
                  <a:srgbClr val="4A4A4A"/>
                </a:solidFill>
                <a:latin typeface="Times" pitchFamily="2" charset="0"/>
              </a:rPr>
              <a:t>Explore health beliefs</a:t>
            </a:r>
          </a:p>
        </p:txBody>
      </p:sp>
      <p:cxnSp>
        <p:nvCxnSpPr>
          <p:cNvPr id="3" name="Straight Arrow Connector 2">
            <a:extLst>
              <a:ext uri="{FF2B5EF4-FFF2-40B4-BE49-F238E27FC236}">
                <a16:creationId xmlns:a16="http://schemas.microsoft.com/office/drawing/2014/main" id="{602727E4-4606-2A4E-AD00-9ABB0CD93DA9}"/>
              </a:ext>
            </a:extLst>
          </p:cNvPr>
          <p:cNvCxnSpPr>
            <a:stCxn id="268291" idx="2"/>
            <a:endCxn id="268292" idx="0"/>
          </p:cNvCxnSpPr>
          <p:nvPr/>
        </p:nvCxnSpPr>
        <p:spPr>
          <a:xfrm>
            <a:off x="8759825" y="2060576"/>
            <a:ext cx="0" cy="57626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4B97CCC-029E-2B4C-8612-0F54F5C11A06}"/>
              </a:ext>
            </a:extLst>
          </p:cNvPr>
          <p:cNvCxnSpPr/>
          <p:nvPr/>
        </p:nvCxnSpPr>
        <p:spPr>
          <a:xfrm>
            <a:off x="8759825" y="3284538"/>
            <a:ext cx="0" cy="576262"/>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48E8F2F-8F1F-2240-AF3D-E795B127039B}"/>
              </a:ext>
            </a:extLst>
          </p:cNvPr>
          <p:cNvCxnSpPr/>
          <p:nvPr/>
        </p:nvCxnSpPr>
        <p:spPr>
          <a:xfrm>
            <a:off x="8818563" y="4797426"/>
            <a:ext cx="0" cy="57626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68298" name="Rectangle 2">
            <a:extLst>
              <a:ext uri="{FF2B5EF4-FFF2-40B4-BE49-F238E27FC236}">
                <a16:creationId xmlns:a16="http://schemas.microsoft.com/office/drawing/2014/main" id="{B5770F41-E5CB-E341-A874-5D0AE5C3ED38}"/>
              </a:ext>
            </a:extLst>
          </p:cNvPr>
          <p:cNvSpPr txBox="1">
            <a:spLocks noChangeArrowheads="1"/>
          </p:cNvSpPr>
          <p:nvPr/>
        </p:nvSpPr>
        <p:spPr bwMode="auto">
          <a:xfrm>
            <a:off x="2063751" y="4581525"/>
            <a:ext cx="46085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800" b="1">
                <a:solidFill>
                  <a:srgbClr val="4A4A4A"/>
                </a:solidFill>
                <a:latin typeface="Times" pitchFamily="2" charset="0"/>
              </a:rPr>
              <a:t>*Person-centred*</a:t>
            </a:r>
          </a:p>
        </p:txBody>
      </p:sp>
    </p:spTree>
    <p:extLst>
      <p:ext uri="{BB962C8B-B14F-4D97-AF65-F5344CB8AC3E}">
        <p14:creationId xmlns:p14="http://schemas.microsoft.com/office/powerpoint/2010/main" val="1725604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3" name="Title 3">
            <a:extLst>
              <a:ext uri="{FF2B5EF4-FFF2-40B4-BE49-F238E27FC236}">
                <a16:creationId xmlns:a16="http://schemas.microsoft.com/office/drawing/2014/main" id="{3DF886B9-FB2D-C345-BA65-F0F910AC6434}"/>
              </a:ext>
            </a:extLst>
          </p:cNvPr>
          <p:cNvSpPr>
            <a:spLocks noGrp="1"/>
          </p:cNvSpPr>
          <p:nvPr>
            <p:ph type="title"/>
          </p:nvPr>
        </p:nvSpPr>
        <p:spPr/>
        <p:txBody>
          <a:bodyPr/>
          <a:lstStyle/>
          <a:p>
            <a:r>
              <a:rPr lang="en-US" altLang="en-US" sz="4000">
                <a:latin typeface="Arial" panose="020B0604020202020204" pitchFamily="34" charset="0"/>
              </a:rPr>
              <a:t>EBM and medicines optimisation for the 21</a:t>
            </a:r>
            <a:r>
              <a:rPr lang="en-US" altLang="en-US" sz="4000" baseline="30000">
                <a:latin typeface="Arial" panose="020B0604020202020204" pitchFamily="34" charset="0"/>
              </a:rPr>
              <a:t>st</a:t>
            </a:r>
            <a:r>
              <a:rPr lang="en-US" altLang="en-US" sz="4000">
                <a:latin typeface="Arial" panose="020B0604020202020204" pitchFamily="34" charset="0"/>
              </a:rPr>
              <a:t> Century</a:t>
            </a:r>
          </a:p>
        </p:txBody>
      </p:sp>
      <p:sp>
        <p:nvSpPr>
          <p:cNvPr id="407554" name="Content Placeholder 6">
            <a:extLst>
              <a:ext uri="{FF2B5EF4-FFF2-40B4-BE49-F238E27FC236}">
                <a16:creationId xmlns:a16="http://schemas.microsoft.com/office/drawing/2014/main" id="{1E48BDC5-089A-BC4D-9092-5A5722FEB239}"/>
              </a:ext>
            </a:extLst>
          </p:cNvPr>
          <p:cNvSpPr>
            <a:spLocks noGrp="1"/>
          </p:cNvSpPr>
          <p:nvPr>
            <p:ph idx="1"/>
          </p:nvPr>
        </p:nvSpPr>
        <p:spPr>
          <a:xfrm>
            <a:off x="1152525" y="2265363"/>
            <a:ext cx="9058275" cy="3754437"/>
          </a:xfrm>
        </p:spPr>
        <p:txBody>
          <a:bodyPr/>
          <a:lstStyle/>
          <a:p>
            <a:r>
              <a:rPr lang="en-US" altLang="en-US" sz="2800">
                <a:latin typeface="Arial" panose="020B0604020202020204" pitchFamily="34" charset="0"/>
              </a:rPr>
              <a:t>Makes the </a:t>
            </a:r>
            <a:r>
              <a:rPr lang="en-US" altLang="en-US" sz="2800" b="1">
                <a:latin typeface="Arial" panose="020B0604020202020204" pitchFamily="34" charset="0"/>
              </a:rPr>
              <a:t>ethical care of the person our</a:t>
            </a:r>
            <a:r>
              <a:rPr lang="en-US" altLang="en-US" sz="2800">
                <a:latin typeface="Arial" panose="020B0604020202020204" pitchFamily="34" charset="0"/>
              </a:rPr>
              <a:t> top priority</a:t>
            </a:r>
          </a:p>
          <a:p>
            <a:r>
              <a:rPr lang="en-US" altLang="en-US" sz="2800">
                <a:latin typeface="Arial" panose="020B0604020202020204" pitchFamily="34" charset="0"/>
              </a:rPr>
              <a:t>Demands </a:t>
            </a:r>
            <a:r>
              <a:rPr lang="en-US" altLang="en-US" sz="2800" b="1">
                <a:latin typeface="Arial" panose="020B0604020202020204" pitchFamily="34" charset="0"/>
              </a:rPr>
              <a:t>individualised evidence </a:t>
            </a:r>
            <a:r>
              <a:rPr lang="en-US" altLang="en-US" sz="2800">
                <a:latin typeface="Arial" panose="020B0604020202020204" pitchFamily="34" charset="0"/>
              </a:rPr>
              <a:t>in a format that clinicians and patients can understand</a:t>
            </a:r>
          </a:p>
          <a:p>
            <a:r>
              <a:rPr lang="en-US" altLang="en-US" sz="2800">
                <a:latin typeface="Arial" panose="020B0604020202020204" pitchFamily="34" charset="0"/>
              </a:rPr>
              <a:t>Is characterised by </a:t>
            </a:r>
            <a:r>
              <a:rPr lang="en-US" altLang="en-US" sz="2800" b="1">
                <a:latin typeface="Arial" panose="020B0604020202020204" pitchFamily="34" charset="0"/>
              </a:rPr>
              <a:t>expert judgment </a:t>
            </a:r>
            <a:r>
              <a:rPr lang="en-US" altLang="en-US" sz="2800">
                <a:latin typeface="Arial" panose="020B0604020202020204" pitchFamily="34" charset="0"/>
              </a:rPr>
              <a:t>rather than mechanical rule following</a:t>
            </a:r>
          </a:p>
          <a:p>
            <a:r>
              <a:rPr lang="en-US" altLang="en-US" sz="2800">
                <a:latin typeface="Arial" panose="020B0604020202020204" pitchFamily="34" charset="0"/>
              </a:rPr>
              <a:t>Shares decisions with patients through </a:t>
            </a:r>
            <a:r>
              <a:rPr lang="en-US" altLang="en-US" sz="2800" b="1">
                <a:latin typeface="Arial" panose="020B0604020202020204" pitchFamily="34" charset="0"/>
              </a:rPr>
              <a:t>meaningful conversations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1" name="Rectangle 2">
            <a:extLst>
              <a:ext uri="{FF2B5EF4-FFF2-40B4-BE49-F238E27FC236}">
                <a16:creationId xmlns:a16="http://schemas.microsoft.com/office/drawing/2014/main" id="{DEFF45C0-7ED3-6D46-A814-A40B4F1A286C}"/>
              </a:ext>
            </a:extLst>
          </p:cNvPr>
          <p:cNvSpPr>
            <a:spLocks noGrp="1"/>
          </p:cNvSpPr>
          <p:nvPr>
            <p:ph idx="1"/>
          </p:nvPr>
        </p:nvSpPr>
        <p:spPr>
          <a:xfrm>
            <a:off x="3949700" y="698500"/>
            <a:ext cx="8037513" cy="3886200"/>
          </a:xfrm>
        </p:spPr>
        <p:txBody>
          <a:bodyPr/>
          <a:lstStyle/>
          <a:p>
            <a:pPr>
              <a:buFontTx/>
              <a:buNone/>
            </a:pPr>
            <a:r>
              <a:rPr lang="en-GB" altLang="en-US">
                <a:solidFill>
                  <a:srgbClr val="CC00FF"/>
                </a:solidFill>
              </a:rPr>
              <a:t>	</a:t>
            </a:r>
            <a:r>
              <a:rPr lang="en-GB" altLang="en-US" sz="2800">
                <a:solidFill>
                  <a:srgbClr val="FF0000"/>
                </a:solidFill>
              </a:rPr>
              <a:t>“Knowledge is knowing a tomato is a fruit;</a:t>
            </a:r>
          </a:p>
          <a:p>
            <a:pPr>
              <a:buFontTx/>
              <a:buNone/>
            </a:pPr>
            <a:r>
              <a:rPr lang="en-GB" altLang="en-US" sz="2800">
                <a:solidFill>
                  <a:srgbClr val="FF0000"/>
                </a:solidFill>
              </a:rPr>
              <a:t>	“Wisdom is not putting tomatoes in a fruit salad”</a:t>
            </a:r>
          </a:p>
          <a:p>
            <a:pPr>
              <a:buFontTx/>
              <a:buNone/>
            </a:pPr>
            <a:endParaRPr lang="en-GB" altLang="en-US" sz="2800">
              <a:solidFill>
                <a:srgbClr val="FF0000"/>
              </a:solidFill>
            </a:endParaRPr>
          </a:p>
          <a:p>
            <a:pPr algn="r">
              <a:buFontTx/>
              <a:buNone/>
            </a:pPr>
            <a:r>
              <a:rPr lang="en-GB" altLang="en-US" sz="2800"/>
              <a:t>Miles Kington (via Peter Kay)</a:t>
            </a:r>
          </a:p>
        </p:txBody>
      </p:sp>
      <p:pic>
        <p:nvPicPr>
          <p:cNvPr id="409602" name="Picture 3" descr="port-tomatos">
            <a:extLst>
              <a:ext uri="{FF2B5EF4-FFF2-40B4-BE49-F238E27FC236}">
                <a16:creationId xmlns:a16="http://schemas.microsoft.com/office/drawing/2014/main" id="{7DCD465C-FC9C-C441-ADAA-8FC9D23866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38" y="339725"/>
            <a:ext cx="2970212"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03" name="Text Box 4">
            <a:extLst>
              <a:ext uri="{FF2B5EF4-FFF2-40B4-BE49-F238E27FC236}">
                <a16:creationId xmlns:a16="http://schemas.microsoft.com/office/drawing/2014/main" id="{F4D91670-8FF9-A942-B27B-5FFCD2ECFE1A}"/>
              </a:ext>
            </a:extLst>
          </p:cNvPr>
          <p:cNvSpPr txBox="1">
            <a:spLocks noChangeArrowheads="1"/>
          </p:cNvSpPr>
          <p:nvPr/>
        </p:nvSpPr>
        <p:spPr bwMode="auto">
          <a:xfrm>
            <a:off x="1941513" y="5157788"/>
            <a:ext cx="7337425" cy="1570037"/>
          </a:xfrm>
          <a:prstGeom prst="rect">
            <a:avLst/>
          </a:prstGeom>
          <a:noFill/>
          <a:ln>
            <a:noFill/>
          </a:ln>
          <a:effectLst>
            <a:prstShdw prst="shdw17" dist="17961" dir="2700000">
              <a:srgbClr val="007A5C">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50000"/>
              </a:spcBef>
              <a:buFontTx/>
              <a:buNone/>
            </a:pPr>
            <a:r>
              <a:rPr lang="en-GB" altLang="en-US" sz="2400">
                <a:solidFill>
                  <a:srgbClr val="3333CC"/>
                </a:solidFill>
                <a:hlinkClick r:id="rId4"/>
              </a:rPr>
              <a:t>J.L.Underhill@keele.ac.uk</a:t>
            </a:r>
            <a:endParaRPr lang="en-GB" altLang="en-US" sz="2400">
              <a:solidFill>
                <a:srgbClr val="3333CC"/>
              </a:solidFill>
            </a:endParaRPr>
          </a:p>
          <a:p>
            <a:pPr>
              <a:spcBef>
                <a:spcPct val="50000"/>
              </a:spcBef>
              <a:buFontTx/>
              <a:buNone/>
            </a:pPr>
            <a:r>
              <a:rPr lang="en-US" altLang="en-US" sz="2400">
                <a:solidFill>
                  <a:srgbClr val="000000"/>
                </a:solidFill>
                <a:hlinkClick r:id="rId5"/>
              </a:rPr>
              <a:t>Jonathan.Underhill@nice.org.uk</a:t>
            </a:r>
            <a:r>
              <a:rPr lang="en-US" altLang="en-US" sz="2400">
                <a:solidFill>
                  <a:srgbClr val="000000"/>
                </a:solidFill>
              </a:rPr>
              <a:t> </a:t>
            </a:r>
            <a:endParaRPr lang="en-US" altLang="en-US" sz="2400">
              <a:solidFill>
                <a:srgbClr val="3333CC"/>
              </a:solidFill>
            </a:endParaRPr>
          </a:p>
          <a:p>
            <a:pPr>
              <a:spcBef>
                <a:spcPct val="50000"/>
              </a:spcBef>
              <a:buFontTx/>
              <a:buNone/>
            </a:pPr>
            <a:endParaRPr lang="en-US" altLang="en-US" sz="2400">
              <a:solidFill>
                <a:srgbClr val="3333CC"/>
              </a:solidFill>
              <a:latin typeface="Arial" panose="020B060402020202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F7EA58-288A-324E-AA55-277DCD417E38}"/>
              </a:ext>
            </a:extLst>
          </p:cNvPr>
          <p:cNvSpPr>
            <a:spLocks noGrp="1"/>
          </p:cNvSpPr>
          <p:nvPr>
            <p:ph sz="half" idx="1"/>
          </p:nvPr>
        </p:nvSpPr>
        <p:spPr/>
        <p:txBody>
          <a:bodyPr>
            <a:normAutofit fontScale="92500" lnSpcReduction="10000"/>
          </a:bodyPr>
          <a:lstStyle/>
          <a:p>
            <a:r>
              <a:rPr lang="en-US" dirty="0"/>
              <a:t>“I’m really sorry.”</a:t>
            </a:r>
          </a:p>
          <a:p>
            <a:r>
              <a:rPr lang="en-US" dirty="0"/>
              <a:t>“How are you?”</a:t>
            </a:r>
          </a:p>
          <a:p>
            <a:r>
              <a:rPr lang="en-US" dirty="0"/>
              <a:t>“What are you thinking at the moment?”</a:t>
            </a:r>
          </a:p>
          <a:p>
            <a:r>
              <a:rPr lang="en-US" dirty="0"/>
              <a:t>“I can imagine how difficult this is”. </a:t>
            </a:r>
          </a:p>
          <a:p>
            <a:r>
              <a:rPr lang="en-US" dirty="0"/>
              <a:t>“What do you think are your options?”</a:t>
            </a:r>
          </a:p>
          <a:p>
            <a:r>
              <a:rPr lang="en-US" dirty="0"/>
              <a:t>“Would it help to meet up early next week and chat about this?”</a:t>
            </a:r>
          </a:p>
          <a:p>
            <a:r>
              <a:rPr lang="en-US" dirty="0"/>
              <a:t>“I’ll do everything I can to help you with this.”</a:t>
            </a:r>
          </a:p>
          <a:p>
            <a:r>
              <a:rPr lang="en-US" dirty="0"/>
              <a:t>“Please ring me anytime”.</a:t>
            </a:r>
          </a:p>
        </p:txBody>
      </p:sp>
      <p:sp>
        <p:nvSpPr>
          <p:cNvPr id="4" name="TextBox 3">
            <a:extLst>
              <a:ext uri="{FF2B5EF4-FFF2-40B4-BE49-F238E27FC236}">
                <a16:creationId xmlns:a16="http://schemas.microsoft.com/office/drawing/2014/main" id="{2F6FC02A-D00A-DA40-9A08-C958AE5D7F63}"/>
              </a:ext>
            </a:extLst>
          </p:cNvPr>
          <p:cNvSpPr txBox="1"/>
          <p:nvPr/>
        </p:nvSpPr>
        <p:spPr>
          <a:xfrm>
            <a:off x="2127504" y="457200"/>
            <a:ext cx="1824346" cy="584775"/>
          </a:xfrm>
          <a:prstGeom prst="rect">
            <a:avLst/>
          </a:prstGeom>
          <a:noFill/>
        </p:spPr>
        <p:txBody>
          <a:bodyPr wrap="none" rtlCol="0">
            <a:spAutoFit/>
          </a:bodyPr>
          <a:lstStyle/>
          <a:p>
            <a:r>
              <a:rPr lang="en-US" sz="3200" dirty="0"/>
              <a:t>OPTION B</a:t>
            </a:r>
          </a:p>
        </p:txBody>
      </p:sp>
    </p:spTree>
    <p:extLst>
      <p:ext uri="{BB962C8B-B14F-4D97-AF65-F5344CB8AC3E}">
        <p14:creationId xmlns:p14="http://schemas.microsoft.com/office/powerpoint/2010/main" val="930692468"/>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Title 1">
            <a:extLst>
              <a:ext uri="{FF2B5EF4-FFF2-40B4-BE49-F238E27FC236}">
                <a16:creationId xmlns:a16="http://schemas.microsoft.com/office/drawing/2014/main" id="{7F7A714E-8BF0-0547-918B-A6716813960F}"/>
              </a:ext>
            </a:extLst>
          </p:cNvPr>
          <p:cNvSpPr>
            <a:spLocks noGrp="1"/>
          </p:cNvSpPr>
          <p:nvPr>
            <p:ph type="title"/>
          </p:nvPr>
        </p:nvSpPr>
        <p:spPr>
          <a:xfrm>
            <a:off x="2039939" y="2463800"/>
            <a:ext cx="7902575" cy="1143000"/>
          </a:xfrm>
        </p:spPr>
        <p:txBody>
          <a:bodyPr>
            <a:normAutofit fontScale="90000"/>
          </a:bodyPr>
          <a:lstStyle/>
          <a:p>
            <a:r>
              <a:rPr lang="en-US" altLang="en-US"/>
              <a:t>What do people want from a consultation?</a:t>
            </a:r>
          </a:p>
        </p:txBody>
      </p:sp>
    </p:spTree>
    <p:extLst>
      <p:ext uri="{BB962C8B-B14F-4D97-AF65-F5344CB8AC3E}">
        <p14:creationId xmlns:p14="http://schemas.microsoft.com/office/powerpoint/2010/main" val="3431918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298D77-3D5C-F743-81A2-DBA4D9AA6728}"/>
              </a:ext>
            </a:extLst>
          </p:cNvPr>
          <p:cNvSpPr>
            <a:spLocks noGrp="1"/>
          </p:cNvSpPr>
          <p:nvPr>
            <p:ph idx="1"/>
          </p:nvPr>
        </p:nvSpPr>
        <p:spPr>
          <a:xfrm>
            <a:off x="828675" y="949325"/>
            <a:ext cx="10534649" cy="3989388"/>
          </a:xfrm>
        </p:spPr>
        <p:txBody>
          <a:bodyPr>
            <a:noAutofit/>
          </a:bodyPr>
          <a:lstStyle/>
          <a:p>
            <a:pPr marL="0" indent="0">
              <a:buNone/>
              <a:defRPr/>
            </a:pPr>
            <a:r>
              <a:rPr lang="en-US" dirty="0"/>
              <a:t>The top factors influencing whether people believe they have experienced quality care are:</a:t>
            </a:r>
          </a:p>
          <a:p>
            <a:pPr marL="457200" indent="-457200">
              <a:buFontTx/>
              <a:buAutoNum type="arabicPeriod"/>
              <a:defRPr/>
            </a:pPr>
            <a:r>
              <a:rPr lang="en-US" dirty="0"/>
              <a:t>good interpersonal skills from clinicians and associated staff, including </a:t>
            </a:r>
            <a:r>
              <a:rPr lang="en-US" dirty="0">
                <a:solidFill>
                  <a:srgbClr val="FF0000"/>
                </a:solidFill>
              </a:rPr>
              <a:t>communication</a:t>
            </a:r>
            <a:r>
              <a:rPr lang="en-US" dirty="0"/>
              <a:t> and </a:t>
            </a:r>
            <a:r>
              <a:rPr lang="en-US" dirty="0">
                <a:solidFill>
                  <a:srgbClr val="FF0000"/>
                </a:solidFill>
              </a:rPr>
              <a:t>empathy</a:t>
            </a:r>
          </a:p>
          <a:p>
            <a:pPr marL="457200" indent="-457200">
              <a:buFontTx/>
              <a:buAutoNum type="arabicPeriod"/>
              <a:defRPr/>
            </a:pPr>
            <a:r>
              <a:rPr lang="en-US" dirty="0"/>
              <a:t>easy </a:t>
            </a:r>
            <a:r>
              <a:rPr lang="en-US" dirty="0">
                <a:solidFill>
                  <a:srgbClr val="FF0000"/>
                </a:solidFill>
              </a:rPr>
              <a:t>access</a:t>
            </a:r>
            <a:r>
              <a:rPr lang="en-US" dirty="0"/>
              <a:t> to care, including convenient appointments with a familiar clinician; and</a:t>
            </a:r>
          </a:p>
          <a:p>
            <a:pPr marL="457200" indent="-457200">
              <a:buFontTx/>
              <a:buAutoNum type="arabicPeriod"/>
              <a:defRPr/>
            </a:pPr>
            <a:r>
              <a:rPr lang="en-US" dirty="0"/>
              <a:t>involvement in care processes, including </a:t>
            </a:r>
            <a:r>
              <a:rPr lang="en-US" dirty="0">
                <a:solidFill>
                  <a:srgbClr val="FF0000"/>
                </a:solidFill>
              </a:rPr>
              <a:t>participation in decisions</a:t>
            </a:r>
            <a:r>
              <a:rPr lang="en-US" dirty="0"/>
              <a:t> and self-care support.</a:t>
            </a:r>
          </a:p>
          <a:p>
            <a:pPr marL="457200" indent="-457200">
              <a:buFontTx/>
              <a:buAutoNum type="arabicPeriod"/>
              <a:defRPr/>
            </a:pPr>
            <a:endParaRPr lang="en-US" dirty="0"/>
          </a:p>
          <a:p>
            <a:pPr marL="0" indent="0">
              <a:buNone/>
              <a:defRPr/>
            </a:pPr>
            <a:endParaRPr lang="en-US" dirty="0"/>
          </a:p>
          <a:p>
            <a:pPr marL="0" indent="0">
              <a:buNone/>
              <a:defRPr/>
            </a:pPr>
            <a:r>
              <a:rPr lang="en-US" dirty="0"/>
              <a:t>Technical stuff is not mentioned….</a:t>
            </a:r>
          </a:p>
          <a:p>
            <a:pPr>
              <a:defRPr/>
            </a:pPr>
            <a:endParaRPr lang="en-US" dirty="0"/>
          </a:p>
        </p:txBody>
      </p:sp>
    </p:spTree>
    <p:extLst>
      <p:ext uri="{BB962C8B-B14F-4D97-AF65-F5344CB8AC3E}">
        <p14:creationId xmlns:p14="http://schemas.microsoft.com/office/powerpoint/2010/main" val="1619465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2">
            <a:extLst>
              <a:ext uri="{FF2B5EF4-FFF2-40B4-BE49-F238E27FC236}">
                <a16:creationId xmlns:a16="http://schemas.microsoft.com/office/drawing/2014/main" id="{9413288A-35F4-9A4D-B7B6-913FDC07708F}"/>
              </a:ext>
            </a:extLst>
          </p:cNvPr>
          <p:cNvSpPr>
            <a:spLocks noGrp="1" noChangeArrowheads="1"/>
          </p:cNvSpPr>
          <p:nvPr>
            <p:ph idx="1"/>
          </p:nvPr>
        </p:nvSpPr>
        <p:spPr>
          <a:xfrm>
            <a:off x="2252664" y="855663"/>
            <a:ext cx="7902575" cy="4578350"/>
          </a:xfrm>
        </p:spPr>
        <p:txBody>
          <a:bodyPr/>
          <a:lstStyle/>
          <a:p>
            <a:pPr marL="0" indent="0" defTabSz="684213">
              <a:spcAft>
                <a:spcPct val="0"/>
              </a:spcAft>
              <a:buNone/>
            </a:pPr>
            <a:r>
              <a:rPr lang="en-US" altLang="en-US" sz="4000">
                <a:ea typeface="ＭＳ Ｐゴシック" panose="020B0600070205080204" pitchFamily="34" charset="-128"/>
              </a:rPr>
              <a:t>The majority of clinical errors are not due to a lack of factual knowledge, but due to errors in cue recognition and communication.</a:t>
            </a:r>
          </a:p>
          <a:p>
            <a:pPr marL="0" indent="0" defTabSz="684213">
              <a:spcAft>
                <a:spcPct val="0"/>
              </a:spcAft>
              <a:buNone/>
            </a:pPr>
            <a:endParaRPr lang="en-US" altLang="en-US" sz="4000">
              <a:ea typeface="ＭＳ Ｐゴシック" panose="020B0600070205080204" pitchFamily="34" charset="-128"/>
            </a:endParaRPr>
          </a:p>
          <a:p>
            <a:pPr marL="0" indent="0" defTabSz="684213">
              <a:spcAft>
                <a:spcPct val="0"/>
              </a:spcAft>
              <a:buNone/>
            </a:pPr>
            <a:r>
              <a:rPr lang="en-US" altLang="en-US" sz="1600">
                <a:solidFill>
                  <a:srgbClr val="0070C0"/>
                </a:solidFill>
                <a:ea typeface="ＭＳ Ｐゴシック" panose="020B0600070205080204" pitchFamily="34" charset="-128"/>
              </a:rPr>
              <a:t>e.g. https://jamanetwork.com/journals/jamainternalmedicine/fullarticle/486642</a:t>
            </a:r>
          </a:p>
        </p:txBody>
      </p:sp>
    </p:spTree>
    <p:extLst>
      <p:ext uri="{BB962C8B-B14F-4D97-AF65-F5344CB8AC3E}">
        <p14:creationId xmlns:p14="http://schemas.microsoft.com/office/powerpoint/2010/main" val="28213509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EFILENAME" val="A_2nd_thought_exper___112.JPG"/>
  <p:tag name="SLIDEID" val="112"/>
</p:tagLst>
</file>

<file path=ppt/tags/tag2.xml><?xml version="1.0" encoding="utf-8"?>
<p:tagLst xmlns:a="http://schemas.openxmlformats.org/drawingml/2006/main" xmlns:r="http://schemas.openxmlformats.org/officeDocument/2006/relationships" xmlns:p="http://schemas.openxmlformats.org/presentationml/2006/main">
  <p:tag name="SLIDEFILENAME" val="Evidence_based_heal___114.JPG"/>
  <p:tag name="SLIDEID" val="11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4550"/>
      </a:accent1>
      <a:accent2>
        <a:srgbClr val="451550"/>
      </a:accent2>
      <a:accent3>
        <a:srgbClr val="005069"/>
      </a:accent3>
      <a:accent4>
        <a:srgbClr val="0D0D0D"/>
      </a:accent4>
      <a:accent5>
        <a:srgbClr val="304C5F"/>
      </a:accent5>
      <a:accent6>
        <a:srgbClr val="A1BDC1"/>
      </a:accent6>
      <a:hlink>
        <a:srgbClr val="0000FF"/>
      </a:hlink>
      <a:folHlink>
        <a:srgbClr val="0000FF"/>
      </a:folHlink>
    </a:clrScheme>
    <a:fontScheme name="NICE corporate fonts">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docProps/app.xml><?xml version="1.0" encoding="utf-8"?>
<Properties xmlns="http://schemas.openxmlformats.org/officeDocument/2006/extended-properties" xmlns:vt="http://schemas.openxmlformats.org/officeDocument/2006/docPropsVTypes">
  <Template/>
  <TotalTime>23486</TotalTime>
  <Words>4497</Words>
  <Application>Microsoft Macintosh PowerPoint</Application>
  <PresentationFormat>Widescreen</PresentationFormat>
  <Paragraphs>393</Paragraphs>
  <Slides>58</Slides>
  <Notes>26</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58</vt:i4>
      </vt:variant>
    </vt:vector>
  </HeadingPairs>
  <TitlesOfParts>
    <vt:vector size="69" baseType="lpstr">
      <vt:lpstr>Arial</vt:lpstr>
      <vt:lpstr>Calibri</vt:lpstr>
      <vt:lpstr>Calibri Light</vt:lpstr>
      <vt:lpstr>Courier New</vt:lpstr>
      <vt:lpstr>Lato</vt:lpstr>
      <vt:lpstr>Lato Light</vt:lpstr>
      <vt:lpstr>Palatino Linotype</vt:lpstr>
      <vt:lpstr>Times</vt:lpstr>
      <vt:lpstr>Times New Roman</vt:lpstr>
      <vt:lpstr>Office Theme</vt:lpstr>
      <vt:lpstr>1_Office Theme</vt:lpstr>
      <vt:lpstr>What I want to talk about</vt:lpstr>
      <vt:lpstr>Summary of cognitive psychology session</vt:lpstr>
      <vt:lpstr>PowerPoint Presentation</vt:lpstr>
      <vt:lpstr>“Consultation”: David</vt:lpstr>
      <vt:lpstr>PowerPoint Presentation</vt:lpstr>
      <vt:lpstr>PowerPoint Presentation</vt:lpstr>
      <vt:lpstr>What do people want from a consultation?</vt:lpstr>
      <vt:lpstr>PowerPoint Presentation</vt:lpstr>
      <vt:lpstr>PowerPoint Presentation</vt:lpstr>
      <vt:lpstr>Communicate better. Conversation can “solve” most complex problems.  More data doesn’t. </vt:lpstr>
      <vt:lpstr>The evidence for good communication between clinician and patient... www.ncbi.nlm.nih.gov/pmc/articles/PMC3096184/ </vt:lpstr>
      <vt:lpstr>PowerPoint Presentation</vt:lpstr>
      <vt:lpstr>Calgary-Cambridge (78 items)</vt:lpstr>
      <vt:lpstr>Going on a Date / Meeting his / her parents for the first time / First day in a new job</vt:lpstr>
      <vt:lpstr>PowerPoint Presentation</vt:lpstr>
      <vt:lpstr>Has Communication Occurred?</vt:lpstr>
      <vt:lpstr>Interruption</vt:lpstr>
      <vt:lpstr>Interruption Data</vt:lpstr>
      <vt:lpstr>Impact of Communication</vt:lpstr>
      <vt:lpstr>What is shared decision-making?</vt:lpstr>
      <vt:lpstr>Evidence-based medicine Sackett D, et al. BMJ 1996;312:71-2</vt:lpstr>
      <vt:lpstr>PowerPoint Presentation</vt:lpstr>
      <vt:lpstr>Thought experiment</vt:lpstr>
      <vt:lpstr>PowerPoint Presentation</vt:lpstr>
      <vt:lpstr>Medicines disutility: what’s the trade-off? Fontana M, et al. (2014) Circulation 129: 2539-46</vt:lpstr>
      <vt:lpstr>‘By patient values we mean the unique preferences, concerns and expectations each patient brings to a clinical encounter and which must be integrated into clinical decisions if they are to serve the patient.’ </vt:lpstr>
      <vt:lpstr>NICE: Guidelines, not tramlines</vt:lpstr>
      <vt:lpstr>Guidelines.  Not tramlines.. </vt:lpstr>
      <vt:lpstr>Shared decision making is..</vt:lpstr>
      <vt:lpstr>PowerPoint Presentation</vt:lpstr>
      <vt:lpstr>Moving the emphasis from    What’s the matter with you?    to      What matters to you?</vt:lpstr>
      <vt:lpstr>NICE SDM Guideline Highlights…….</vt:lpstr>
      <vt:lpstr>Why should we do SDM?</vt:lpstr>
      <vt:lpstr>PowerPoint Presentation</vt:lpstr>
      <vt:lpstr>PowerPoint Presentation</vt:lpstr>
      <vt:lpstr>Consent and the Montgomery judgment</vt:lpstr>
      <vt:lpstr>SDM is recommended in professional guidance</vt:lpstr>
      <vt:lpstr>Shared decision making</vt:lpstr>
      <vt:lpstr>Implementing SDM: Lessons from MAGIC</vt:lpstr>
      <vt:lpstr>Putting SDM into practice </vt:lpstr>
      <vt:lpstr>Tasks in shared decision-making</vt:lpstr>
      <vt:lpstr>Three-talk model</vt:lpstr>
      <vt:lpstr>‘Chunk and check’ and ‘Teach back’</vt:lpstr>
      <vt:lpstr>Communicating risks, benefits and consequences</vt:lpstr>
      <vt:lpstr>Communicating risks, benefits and consequences</vt:lpstr>
      <vt:lpstr>Discussing numerical information (1)</vt:lpstr>
      <vt:lpstr>Discussing numerical information (2)</vt:lpstr>
      <vt:lpstr>NHS England and Improvement resources (1)</vt:lpstr>
      <vt:lpstr>NHS England and Improvement resources (2)</vt:lpstr>
      <vt:lpstr>NHS England and Improvement resources (3)</vt:lpstr>
      <vt:lpstr>Keele/NICE e-learning package www.nice.org.uk/guidance/ng197/resources </vt:lpstr>
      <vt:lpstr>Learning a new skill</vt:lpstr>
      <vt:lpstr>PowerPoint Presentation</vt:lpstr>
      <vt:lpstr>Avatar</vt:lpstr>
      <vt:lpstr>Take home messages</vt:lpstr>
      <vt:lpstr>What does good care look like?</vt:lpstr>
      <vt:lpstr>EBM and medicines optimisation for the 21st Century</vt:lpstr>
      <vt:lpstr>PowerPoint Presentation</vt:lpstr>
    </vt:vector>
  </TitlesOfParts>
  <Company>Bang Communications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Sue Glasspool</dc:creator>
  <cp:lastModifiedBy>Jonathan Underhill</cp:lastModifiedBy>
  <cp:revision>207</cp:revision>
  <dcterms:created xsi:type="dcterms:W3CDTF">2016-01-13T00:25:22Z</dcterms:created>
  <dcterms:modified xsi:type="dcterms:W3CDTF">2023-07-04T00:29:21Z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69d85d5-6d9e-4305-a294-1f636ec0f2d6_Enabled">
    <vt:lpwstr>true</vt:lpwstr>
  </property>
  <property fmtid="{D5CDD505-2E9C-101B-9397-08002B2CF9AE}" pid="3" name="MSIP_Label_c69d85d5-6d9e-4305-a294-1f636ec0f2d6_SetDate">
    <vt:lpwstr>2023-04-18T08:47:22Z</vt:lpwstr>
  </property>
  <property fmtid="{D5CDD505-2E9C-101B-9397-08002B2CF9AE}" pid="4" name="MSIP_Label_c69d85d5-6d9e-4305-a294-1f636ec0f2d6_Method">
    <vt:lpwstr>Standard</vt:lpwstr>
  </property>
  <property fmtid="{D5CDD505-2E9C-101B-9397-08002B2CF9AE}" pid="5" name="MSIP_Label_c69d85d5-6d9e-4305-a294-1f636ec0f2d6_Name">
    <vt:lpwstr>OFFICIAL</vt:lpwstr>
  </property>
  <property fmtid="{D5CDD505-2E9C-101B-9397-08002B2CF9AE}" pid="6" name="MSIP_Label_c69d85d5-6d9e-4305-a294-1f636ec0f2d6_SiteId">
    <vt:lpwstr>6030f479-b342-472d-a5dd-740ff7538de9</vt:lpwstr>
  </property>
  <property fmtid="{D5CDD505-2E9C-101B-9397-08002B2CF9AE}" pid="7" name="MSIP_Label_c69d85d5-6d9e-4305-a294-1f636ec0f2d6_ActionId">
    <vt:lpwstr>cc25b380-6206-4896-b4a3-2361145302de</vt:lpwstr>
  </property>
  <property fmtid="{D5CDD505-2E9C-101B-9397-08002B2CF9AE}" pid="8" name="MSIP_Label_c69d85d5-6d9e-4305-a294-1f636ec0f2d6_ContentBits">
    <vt:lpwstr>0</vt:lpwstr>
  </property>
</Properties>
</file>