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8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y="5143500" cx="9144000"/>
  <p:notesSz cx="6858000" cy="9144000"/>
  <p:embeddedFontLst>
    <p:embeddedFont>
      <p:font typeface="Inter Tight Medium"/>
      <p:regular r:id="rId33"/>
      <p:bold r:id="rId34"/>
      <p:italic r:id="rId35"/>
      <p:boldItalic r:id="rId36"/>
    </p:embeddedFont>
    <p:embeddedFont>
      <p:font typeface="Inter Tight"/>
      <p:regular r:id="rId37"/>
      <p:bold r:id="rId38"/>
      <p:italic r:id="rId39"/>
      <p:boldItalic r:id="rId40"/>
    </p:embeddedFont>
    <p:embeddedFont>
      <p:font typeface="Inter Tight SemiBold"/>
      <p:regular r:id="rId41"/>
      <p:bold r:id="rId42"/>
      <p:italic r:id="rId43"/>
      <p:boldItalic r:id="rId44"/>
    </p:embeddedFont>
    <p:embeddedFont>
      <p:font typeface="Open Sans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683">
          <p15:clr>
            <a:srgbClr val="A4A3A4"/>
          </p15:clr>
        </p15:guide>
        <p15:guide id="2" pos="14729">
          <p15:clr>
            <a:srgbClr val="A4A3A4"/>
          </p15:clr>
        </p15:guide>
        <p15:guide id="3" orient="horz" pos="2505">
          <p15:clr>
            <a:srgbClr val="A4A3A4"/>
          </p15:clr>
        </p15:guide>
        <p15:guide id="4" pos="5511">
          <p15:clr>
            <a:srgbClr val="A4A3A4"/>
          </p15:clr>
        </p15:guide>
        <p15:guide id="5" orient="horz" pos="753">
          <p15:clr>
            <a:srgbClr val="A4A3A4"/>
          </p15:clr>
        </p15:guide>
        <p15:guide id="6" pos="23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858C025-D607-443B-86C3-4F77408EF0C3}">
  <a:tblStyle styleId="{A858C025-D607-443B-86C3-4F77408EF0C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683" orient="horz"/>
        <p:guide pos="14729"/>
        <p:guide pos="2505" orient="horz"/>
        <p:guide pos="5511"/>
        <p:guide pos="753" orient="horz"/>
        <p:guide pos="231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InterTight-boldItalic.fntdata"/><Relationship Id="rId20" Type="http://schemas.openxmlformats.org/officeDocument/2006/relationships/slide" Target="slides/slide14.xml"/><Relationship Id="rId42" Type="http://schemas.openxmlformats.org/officeDocument/2006/relationships/font" Target="fonts/InterTightSemiBold-bold.fntdata"/><Relationship Id="rId41" Type="http://schemas.openxmlformats.org/officeDocument/2006/relationships/font" Target="fonts/InterTightSemiBold-regular.fntdata"/><Relationship Id="rId22" Type="http://schemas.openxmlformats.org/officeDocument/2006/relationships/slide" Target="slides/slide16.xml"/><Relationship Id="rId44" Type="http://schemas.openxmlformats.org/officeDocument/2006/relationships/font" Target="fonts/InterTightSemiBold-boldItalic.fntdata"/><Relationship Id="rId21" Type="http://schemas.openxmlformats.org/officeDocument/2006/relationships/slide" Target="slides/slide15.xml"/><Relationship Id="rId43" Type="http://schemas.openxmlformats.org/officeDocument/2006/relationships/font" Target="fonts/InterTightSemiBold-italic.fntdata"/><Relationship Id="rId24" Type="http://schemas.openxmlformats.org/officeDocument/2006/relationships/slide" Target="slides/slide18.xml"/><Relationship Id="rId46" Type="http://schemas.openxmlformats.org/officeDocument/2006/relationships/font" Target="fonts/OpenSans-bold.fntdata"/><Relationship Id="rId23" Type="http://schemas.openxmlformats.org/officeDocument/2006/relationships/slide" Target="slides/slide17.xml"/><Relationship Id="rId45" Type="http://schemas.openxmlformats.org/officeDocument/2006/relationships/font" Target="fonts/OpenSans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48" Type="http://schemas.openxmlformats.org/officeDocument/2006/relationships/font" Target="fonts/OpenSans-boldItalic.fntdata"/><Relationship Id="rId25" Type="http://schemas.openxmlformats.org/officeDocument/2006/relationships/slide" Target="slides/slide19.xml"/><Relationship Id="rId47" Type="http://schemas.openxmlformats.org/officeDocument/2006/relationships/font" Target="fonts/OpenSans-italic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InterTightMedium-regular.fntdata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InterTightMedium-italic.fntdata"/><Relationship Id="rId12" Type="http://schemas.openxmlformats.org/officeDocument/2006/relationships/slide" Target="slides/slide6.xml"/><Relationship Id="rId34" Type="http://schemas.openxmlformats.org/officeDocument/2006/relationships/font" Target="fonts/InterTightMedium-bold.fntdata"/><Relationship Id="rId15" Type="http://schemas.openxmlformats.org/officeDocument/2006/relationships/slide" Target="slides/slide9.xml"/><Relationship Id="rId37" Type="http://schemas.openxmlformats.org/officeDocument/2006/relationships/font" Target="fonts/InterTight-regular.fntdata"/><Relationship Id="rId14" Type="http://schemas.openxmlformats.org/officeDocument/2006/relationships/slide" Target="slides/slide8.xml"/><Relationship Id="rId36" Type="http://schemas.openxmlformats.org/officeDocument/2006/relationships/font" Target="fonts/InterTightMedium-boldItalic.fntdata"/><Relationship Id="rId17" Type="http://schemas.openxmlformats.org/officeDocument/2006/relationships/slide" Target="slides/slide11.xml"/><Relationship Id="rId39" Type="http://schemas.openxmlformats.org/officeDocument/2006/relationships/font" Target="fonts/InterTight-italic.fntdata"/><Relationship Id="rId16" Type="http://schemas.openxmlformats.org/officeDocument/2006/relationships/slide" Target="slides/slide10.xml"/><Relationship Id="rId38" Type="http://schemas.openxmlformats.org/officeDocument/2006/relationships/font" Target="fonts/InterTight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3aca72f7a2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3aca72f7a2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g3aca72f7a27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3b97e6685a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3b97e6685a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37337c5e68b_0_6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37337c5e68b_0_6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g37337c5e68b_0_6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348d355d444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g348d355d444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348d355d444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348d355d444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g348d355d444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362826c5005_0_6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g362826c5005_0_6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362826c5005_0_8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g362826c5005_0_8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362826c5005_0_8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g362826c5005_0_8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362826c5005_0_7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g362826c5005_0_7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362826c5005_0_10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g362826c5005_0_10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62826c5005_0_2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62826c5005_0_2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g362826c5005_0_2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348d355d444_1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g348d355d444_1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362826c5005_0_9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9" name="Google Shape;659;g362826c5005_0_9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362826c5005_0_9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g362826c5005_0_9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362826c5005_0_10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7" name="Google Shape;697;g362826c5005_0_10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348d355d444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7" name="Google Shape;707;g348d355d444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362826c5005_0_6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6" name="Google Shape;716;g362826c5005_0_6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362826c5005_0_6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362826c5005_0_6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2" name="Google Shape;722;g362826c5005_0_66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48d355d444_0_3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g348d355d444_0_3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348d355d444_0_6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348d355d444_0_6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g348d355d444_0_65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362826c5005_0_1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362826c5005_0_1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g362826c5005_0_16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348d355d44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348d355d44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g348d355d44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362826c5005_0_4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362826c5005_0_4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g362826c5005_0_4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37337c5e68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37337c5e68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g37337c5e68b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386346e954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386346e954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9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9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01" showMasterSp="0">
  <p:cSld name="TITLE 01">
    <p:bg>
      <p:bgPr>
        <a:solidFill>
          <a:schemeClr val="accent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8" name="Google Shape;18;p2"/>
          <p:cNvSpPr txBox="1"/>
          <p:nvPr>
            <p:ph type="ctrTitle"/>
          </p:nvPr>
        </p:nvSpPr>
        <p:spPr>
          <a:xfrm>
            <a:off x="1026714" y="3570547"/>
            <a:ext cx="709057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sz="2000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" type="body"/>
          </p:nvPr>
        </p:nvSpPr>
        <p:spPr>
          <a:xfrm>
            <a:off x="1026714" y="3883474"/>
            <a:ext cx="7090571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"/>
              <a:buNone/>
              <a:defRPr sz="14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"/>
              <a:buChar char="–"/>
              <a:defRPr>
                <a:latin typeface="Inter Tight"/>
                <a:ea typeface="Inter Tight"/>
                <a:cs typeface="Inter Tight"/>
                <a:sym typeface="Inter Tight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"/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"/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9pPr>
          </a:lstStyle>
          <a:p/>
        </p:txBody>
      </p:sp>
      <p:grpSp>
        <p:nvGrpSpPr>
          <p:cNvPr id="20" name="Google Shape;20;p2"/>
          <p:cNvGrpSpPr/>
          <p:nvPr/>
        </p:nvGrpSpPr>
        <p:grpSpPr>
          <a:xfrm>
            <a:off x="-4" y="1512310"/>
            <a:ext cx="9143998" cy="1626215"/>
            <a:chOff x="-4" y="1512310"/>
            <a:chExt cx="9143998" cy="1626215"/>
          </a:xfrm>
        </p:grpSpPr>
        <p:pic>
          <p:nvPicPr>
            <p:cNvPr id="21" name="Google Shape;21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240156" y="1512310"/>
              <a:ext cx="2663687" cy="1626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2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4" y="1759490"/>
              <a:ext cx="9143998" cy="7493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4">
  <p:cSld name="TITLE ONLY 04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62" name="Google Shape;62;p11"/>
          <p:cNvSpPr txBox="1"/>
          <p:nvPr>
            <p:ph idx="1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1pPr>
            <a:lvl2pPr indent="0" lvl="1" marL="0" algn="r">
              <a:spcBef>
                <a:spcPts val="0"/>
              </a:spcBef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2pPr>
            <a:lvl3pPr indent="0" lvl="2" marL="0" algn="r">
              <a:spcBef>
                <a:spcPts val="0"/>
              </a:spcBef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3pPr>
            <a:lvl4pPr indent="0" lvl="3" marL="0" algn="r">
              <a:spcBef>
                <a:spcPts val="0"/>
              </a:spcBef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4pPr>
            <a:lvl5pPr indent="0" lvl="4" marL="0" algn="r">
              <a:spcBef>
                <a:spcPts val="0"/>
              </a:spcBef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5pPr>
            <a:lvl6pPr indent="0" lvl="5" marL="0" algn="r">
              <a:spcBef>
                <a:spcPts val="0"/>
              </a:spcBef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6pPr>
            <a:lvl7pPr indent="0" lvl="6" marL="0" algn="r">
              <a:spcBef>
                <a:spcPts val="0"/>
              </a:spcBef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7pPr>
            <a:lvl8pPr indent="0" lvl="7" marL="0" algn="r">
              <a:spcBef>
                <a:spcPts val="0"/>
              </a:spcBef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8pPr>
            <a:lvl9pPr indent="0" lvl="8" marL="0" algn="r">
              <a:spcBef>
                <a:spcPts val="0"/>
              </a:spcBef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4" name="Google Shape;64;p11"/>
          <p:cNvSpPr txBox="1"/>
          <p:nvPr>
            <p:ph idx="2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65" name="Google Shape;65;p11"/>
          <p:cNvSpPr/>
          <p:nvPr/>
        </p:nvSpPr>
        <p:spPr>
          <a:xfrm>
            <a:off x="1" y="1549946"/>
            <a:ext cx="9159967" cy="925984"/>
          </a:xfrm>
          <a:custGeom>
            <a:rect b="b" l="l" r="r" t="t"/>
            <a:pathLst>
              <a:path extrusionOk="0" h="925984" w="9159967">
                <a:moveTo>
                  <a:pt x="9159967" y="923107"/>
                </a:moveTo>
                <a:lnTo>
                  <a:pt x="2130340" y="923107"/>
                </a:lnTo>
                <a:cubicBezTo>
                  <a:pt x="1047328" y="963401"/>
                  <a:pt x="405138" y="576268"/>
                  <a:pt x="19415" y="29960"/>
                </a:cubicBezTo>
                <a:lnTo>
                  <a:pt x="0" y="0"/>
                </a:ln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Google Shape;66;p11"/>
          <p:cNvSpPr/>
          <p:nvPr/>
        </p:nvSpPr>
        <p:spPr>
          <a:xfrm>
            <a:off x="1" y="3073946"/>
            <a:ext cx="9159967" cy="925984"/>
          </a:xfrm>
          <a:custGeom>
            <a:rect b="b" l="l" r="r" t="t"/>
            <a:pathLst>
              <a:path extrusionOk="0" h="925984" w="9159967">
                <a:moveTo>
                  <a:pt x="9159967" y="923107"/>
                </a:moveTo>
                <a:lnTo>
                  <a:pt x="2130340" y="923107"/>
                </a:lnTo>
                <a:cubicBezTo>
                  <a:pt x="1047328" y="963401"/>
                  <a:pt x="405138" y="576268"/>
                  <a:pt x="19415" y="29960"/>
                </a:cubicBezTo>
                <a:lnTo>
                  <a:pt x="0" y="0"/>
                </a:ln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X CONTENT 02">
  <p:cSld name="2X CONTENT 02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2"/>
          <p:cNvSpPr txBox="1"/>
          <p:nvPr>
            <p:ph idx="1" type="body"/>
          </p:nvPr>
        </p:nvSpPr>
        <p:spPr>
          <a:xfrm>
            <a:off x="1865093" y="1337466"/>
            <a:ext cx="3175200" cy="3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2" type="body"/>
          </p:nvPr>
        </p:nvSpPr>
        <p:spPr>
          <a:xfrm>
            <a:off x="5372314" y="1337467"/>
            <a:ext cx="3174564" cy="33964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2" name="Google Shape;72;p12"/>
          <p:cNvSpPr txBox="1"/>
          <p:nvPr>
            <p:ph idx="3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cxnSp>
        <p:nvCxnSpPr>
          <p:cNvPr id="73" name="Google Shape;73;p12"/>
          <p:cNvCxnSpPr/>
          <p:nvPr/>
        </p:nvCxnSpPr>
        <p:spPr>
          <a:xfrm>
            <a:off x="5203583" y="1337466"/>
            <a:ext cx="0" cy="3400418"/>
          </a:xfrm>
          <a:prstGeom prst="straightConnector1">
            <a:avLst/>
          </a:prstGeom>
          <a:noFill/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4" name="Google Shape;74;p12"/>
          <p:cNvSpPr txBox="1"/>
          <p:nvPr>
            <p:ph idx="4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ALF CONTENT">
  <p:cSld name="HALF CONTEN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" type="body"/>
          </p:nvPr>
        </p:nvSpPr>
        <p:spPr>
          <a:xfrm>
            <a:off x="684212" y="1337467"/>
            <a:ext cx="4408649" cy="33964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2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0" name="Google Shape;80;p13"/>
          <p:cNvSpPr txBox="1"/>
          <p:nvPr>
            <p:ph idx="3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THIRDS 02">
  <p:cSld name="TWO THIRDS 02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" type="body"/>
          </p:nvPr>
        </p:nvSpPr>
        <p:spPr>
          <a:xfrm>
            <a:off x="6368144" y="1337467"/>
            <a:ext cx="2091644" cy="33964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2" type="body"/>
          </p:nvPr>
        </p:nvSpPr>
        <p:spPr>
          <a:xfrm>
            <a:off x="684213" y="1337467"/>
            <a:ext cx="5379131" cy="33964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3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86" name="Google Shape;86;p14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7" name="Google Shape;87;p14"/>
          <p:cNvSpPr txBox="1"/>
          <p:nvPr>
            <p:ph idx="4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X IMAGE + COPY 01">
  <p:cSld name="1X IMAGE + COPY 0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/>
          <p:nvPr>
            <p:ph idx="2" type="pic"/>
          </p:nvPr>
        </p:nvSpPr>
        <p:spPr>
          <a:xfrm>
            <a:off x="4016829" y="0"/>
            <a:ext cx="3907971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90" name="Google Shape;90;p15"/>
          <p:cNvSpPr txBox="1"/>
          <p:nvPr>
            <p:ph idx="1" type="body"/>
          </p:nvPr>
        </p:nvSpPr>
        <p:spPr>
          <a:xfrm>
            <a:off x="684214" y="2122715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91" name="Google Shape;91;p15"/>
          <p:cNvSpPr txBox="1"/>
          <p:nvPr>
            <p:ph type="ctrTitle"/>
          </p:nvPr>
        </p:nvSpPr>
        <p:spPr>
          <a:xfrm>
            <a:off x="684214" y="2354445"/>
            <a:ext cx="8307386" cy="10720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IMAGE 02">
  <p:cSld name="FULL IMAGE 02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/>
          <p:nvPr>
            <p:ph idx="2" type="pic"/>
          </p:nvPr>
        </p:nvSpPr>
        <p:spPr>
          <a:xfrm>
            <a:off x="1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5" name="Google Shape;95;p16"/>
          <p:cNvSpPr txBox="1"/>
          <p:nvPr>
            <p:ph idx="1" type="body"/>
          </p:nvPr>
        </p:nvSpPr>
        <p:spPr>
          <a:xfrm>
            <a:off x="5675314" y="624840"/>
            <a:ext cx="27844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96" name="Google Shape;96;p16"/>
          <p:cNvSpPr txBox="1"/>
          <p:nvPr>
            <p:ph type="ctrTitle"/>
          </p:nvPr>
        </p:nvSpPr>
        <p:spPr>
          <a:xfrm>
            <a:off x="5631772" y="1138028"/>
            <a:ext cx="2753994" cy="10720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6"/>
          <p:cNvSpPr txBox="1"/>
          <p:nvPr>
            <p:ph idx="3" type="body"/>
          </p:nvPr>
        </p:nvSpPr>
        <p:spPr>
          <a:xfrm>
            <a:off x="5675314" y="2933383"/>
            <a:ext cx="1886629" cy="5483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solidFill>
                  <a:schemeClr val="dk2"/>
                </a:solidFill>
              </a:defRPr>
            </a:lvl1pPr>
            <a:lvl2pPr indent="-28575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900"/>
              <a:buChar char="•"/>
              <a:defRPr sz="900">
                <a:solidFill>
                  <a:schemeClr val="dk2"/>
                </a:solidFill>
              </a:defRPr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IMAGE 01">
  <p:cSld name="FULL IMAGE 0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17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2" name="Google Shape;102;p17"/>
          <p:cNvSpPr txBox="1"/>
          <p:nvPr>
            <p:ph type="title"/>
          </p:nvPr>
        </p:nvSpPr>
        <p:spPr>
          <a:xfrm>
            <a:off x="684214" y="409582"/>
            <a:ext cx="4453844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 sz="700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3" type="body"/>
          </p:nvPr>
        </p:nvSpPr>
        <p:spPr>
          <a:xfrm>
            <a:off x="511929" y="1505244"/>
            <a:ext cx="3060328" cy="163360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108000" lIns="180000" spcFirstLastPara="1" rIns="36000" wrap="square" tIns="252000">
            <a:noAutofit/>
          </a:bodyPr>
          <a:lstStyle>
            <a:lvl1pPr indent="-228600" lvl="0" marL="457200" algn="l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 Tight SemiBold"/>
              <a:buNone/>
              <a:defRPr sz="4800"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95275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50"/>
              <a:buFont typeface="Inter Tight SemiBold"/>
              <a:buChar char="•"/>
              <a:defRPr sz="1050"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4" type="body"/>
          </p:nvPr>
        </p:nvSpPr>
        <p:spPr>
          <a:xfrm>
            <a:off x="684214" y="3230835"/>
            <a:ext cx="1747836" cy="5483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900"/>
              <a:buChar char="•"/>
              <a:defRPr sz="900"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01">
  <p:cSld name="QUOTE 01">
    <p:bg>
      <p:bgPr>
        <a:solidFill>
          <a:schemeClr val="accen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type="ctrTitle"/>
          </p:nvPr>
        </p:nvSpPr>
        <p:spPr>
          <a:xfrm>
            <a:off x="684213" y="1663701"/>
            <a:ext cx="6503987" cy="2178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44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8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9" name="Google Shape;10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213" y="4920012"/>
            <a:ext cx="529125" cy="10502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901170" y="3841751"/>
            <a:ext cx="3887787" cy="438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02">
  <p:cSld name="QUOTE 02">
    <p:bg>
      <p:bgPr>
        <a:solidFill>
          <a:schemeClr val="lt2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ctrTitle"/>
          </p:nvPr>
        </p:nvSpPr>
        <p:spPr>
          <a:xfrm>
            <a:off x="684213" y="1663701"/>
            <a:ext cx="6503987" cy="2178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4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9"/>
          <p:cNvSpPr txBox="1"/>
          <p:nvPr>
            <p:ph idx="1" type="body"/>
          </p:nvPr>
        </p:nvSpPr>
        <p:spPr>
          <a:xfrm>
            <a:off x="901170" y="3841751"/>
            <a:ext cx="3887787" cy="438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accent1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14" name="Google Shape;114;p19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MENET 01">
  <p:cSld name="STATMENET 01">
    <p:bg>
      <p:bgPr>
        <a:solidFill>
          <a:schemeClr val="accent1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ctrTitle"/>
          </p:nvPr>
        </p:nvSpPr>
        <p:spPr>
          <a:xfrm>
            <a:off x="684213" y="1663701"/>
            <a:ext cx="6503987" cy="2178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44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684213" y="3841750"/>
            <a:ext cx="3887787" cy="438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18" name="Google Shape;118;p20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9" name="Google Shape;119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213" y="4920012"/>
            <a:ext cx="529125" cy="105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02" showMasterSp="0">
  <p:cSld name="TITLE 02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ctrTitle"/>
          </p:nvPr>
        </p:nvSpPr>
        <p:spPr>
          <a:xfrm>
            <a:off x="1026714" y="3570547"/>
            <a:ext cx="709057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sz="2000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1026714" y="3883474"/>
            <a:ext cx="7090571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"/>
              <a:buNone/>
              <a:defRPr sz="14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"/>
              <a:buChar char="–"/>
              <a:defRPr>
                <a:latin typeface="Inter Tight"/>
                <a:ea typeface="Inter Tight"/>
                <a:cs typeface="Inter Tight"/>
                <a:sym typeface="Inter Tight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"/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"/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9pPr>
          </a:lstStyle>
          <a:p/>
        </p:txBody>
      </p:sp>
      <p:grpSp>
        <p:nvGrpSpPr>
          <p:cNvPr id="26" name="Google Shape;26;p3"/>
          <p:cNvGrpSpPr/>
          <p:nvPr/>
        </p:nvGrpSpPr>
        <p:grpSpPr>
          <a:xfrm>
            <a:off x="-4" y="1512310"/>
            <a:ext cx="9143998" cy="1626215"/>
            <a:chOff x="-4" y="1512310"/>
            <a:chExt cx="9143998" cy="1626215"/>
          </a:xfrm>
        </p:grpSpPr>
        <p:pic>
          <p:nvPicPr>
            <p:cNvPr id="27" name="Google Shape;2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240156" y="1512310"/>
              <a:ext cx="2663687" cy="1626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28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4" y="1759490"/>
              <a:ext cx="9143998" cy="7493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MENET 02">
  <p:cSld name="STATMENET 02">
    <p:bg>
      <p:bgPr>
        <a:solidFill>
          <a:schemeClr val="lt2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/>
          <p:nvPr>
            <p:ph type="ctrTitle"/>
          </p:nvPr>
        </p:nvSpPr>
        <p:spPr>
          <a:xfrm>
            <a:off x="684213" y="1663701"/>
            <a:ext cx="6503987" cy="2178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4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1"/>
          <p:cNvSpPr txBox="1"/>
          <p:nvPr>
            <p:ph idx="1" type="body"/>
          </p:nvPr>
        </p:nvSpPr>
        <p:spPr>
          <a:xfrm>
            <a:off x="684213" y="3841750"/>
            <a:ext cx="3887787" cy="438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accent1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23" name="Google Shape;123;p21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X IMAGE + QUOTE">
  <p:cSld name="1X IMAGE + QUOTE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/>
          <p:nvPr>
            <p:ph idx="2" type="pic"/>
          </p:nvPr>
        </p:nvSpPr>
        <p:spPr>
          <a:xfrm>
            <a:off x="1257277" y="1013013"/>
            <a:ext cx="1912643" cy="335896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4217265" y="3657733"/>
            <a:ext cx="2049462" cy="5483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indent="-295275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50"/>
              <a:buChar char="•"/>
              <a:defRPr sz="1050"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27" name="Google Shape;127;p22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8" name="Google Shape;128;p22"/>
          <p:cNvSpPr txBox="1"/>
          <p:nvPr>
            <p:ph type="title"/>
          </p:nvPr>
        </p:nvSpPr>
        <p:spPr>
          <a:xfrm>
            <a:off x="684214" y="409582"/>
            <a:ext cx="4453844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2"/>
          <p:cNvSpPr txBox="1"/>
          <p:nvPr>
            <p:ph idx="3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30" name="Google Shape;130;p22"/>
          <p:cNvSpPr/>
          <p:nvPr>
            <p:ph idx="4" type="pic"/>
          </p:nvPr>
        </p:nvSpPr>
        <p:spPr>
          <a:xfrm>
            <a:off x="1" y="1359675"/>
            <a:ext cx="672122" cy="2665638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31" name="Google Shape;131;p22"/>
          <p:cNvSpPr/>
          <p:nvPr/>
        </p:nvSpPr>
        <p:spPr>
          <a:xfrm flipH="1" rot="10800000">
            <a:off x="11253" y="1198968"/>
            <a:ext cx="9148716" cy="2531799"/>
          </a:xfrm>
          <a:custGeom>
            <a:rect b="b" l="l" r="r" t="t"/>
            <a:pathLst>
              <a:path extrusionOk="0" h="920230" w="9148716">
                <a:moveTo>
                  <a:pt x="9148716" y="920230"/>
                </a:moveTo>
                <a:lnTo>
                  <a:pt x="6389918" y="915716"/>
                </a:lnTo>
                <a:cubicBezTo>
                  <a:pt x="3044492" y="929030"/>
                  <a:pt x="1346386" y="545294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p22"/>
          <p:cNvSpPr txBox="1"/>
          <p:nvPr>
            <p:ph idx="5" type="body"/>
          </p:nvPr>
        </p:nvSpPr>
        <p:spPr>
          <a:xfrm>
            <a:off x="4018034" y="1543343"/>
            <a:ext cx="4453844" cy="207615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108000" lIns="0" spcFirstLastPara="1" rIns="36000" wrap="square" tIns="252000">
            <a:noAutofit/>
          </a:bodyPr>
          <a:lstStyle>
            <a:lvl1pPr indent="-228600" lvl="0" marL="45720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3600"/>
              <a:buFont typeface="Inter Tight SemiBold"/>
              <a:buNone/>
              <a:defRPr sz="3600"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95275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50"/>
              <a:buFont typeface="Inter Tight SemiBold"/>
              <a:buChar char="•"/>
              <a:defRPr sz="1050"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33" name="Google Shape;133;p22"/>
          <p:cNvSpPr/>
          <p:nvPr/>
        </p:nvSpPr>
        <p:spPr>
          <a:xfrm flipH="1" rot="10800000">
            <a:off x="1347293" y="4301462"/>
            <a:ext cx="7812676" cy="844560"/>
          </a:xfrm>
          <a:custGeom>
            <a:rect b="b" l="l" r="r" t="t"/>
            <a:pathLst>
              <a:path extrusionOk="0" h="479214" w="7812676">
                <a:moveTo>
                  <a:pt x="7812676" y="479214"/>
                </a:moveTo>
                <a:lnTo>
                  <a:pt x="5053878" y="474700"/>
                </a:lnTo>
                <a:cubicBezTo>
                  <a:pt x="2081832" y="509632"/>
                  <a:pt x="703766" y="138868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Google Shape;134;p22"/>
          <p:cNvSpPr txBox="1"/>
          <p:nvPr>
            <p:ph idx="6" type="body"/>
          </p:nvPr>
        </p:nvSpPr>
        <p:spPr>
          <a:xfrm>
            <a:off x="4094330" y="1249886"/>
            <a:ext cx="2784474" cy="2782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108000" lIns="108000" spcFirstLastPara="1" rIns="0" wrap="square" tIns="72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X IMAGE + STATEMENT">
  <p:cSld name="1X IMAGE + STATEMEN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>
            <p:ph idx="2" type="pic"/>
          </p:nvPr>
        </p:nvSpPr>
        <p:spPr>
          <a:xfrm>
            <a:off x="1257277" y="1013013"/>
            <a:ext cx="1912643" cy="335896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37" name="Google Shape;137;p23"/>
          <p:cNvSpPr txBox="1"/>
          <p:nvPr>
            <p:ph idx="1" type="body"/>
          </p:nvPr>
        </p:nvSpPr>
        <p:spPr>
          <a:xfrm>
            <a:off x="4018034" y="3657733"/>
            <a:ext cx="2049462" cy="5483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Font typeface="Inter Tight"/>
              <a:buNone/>
              <a:defRPr sz="1100">
                <a:latin typeface="Inter Tight"/>
                <a:ea typeface="Inter Tight"/>
                <a:cs typeface="Inter Tight"/>
                <a:sym typeface="Inter Tight"/>
              </a:defRPr>
            </a:lvl1pPr>
            <a:lvl2pPr indent="-295275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50"/>
              <a:buFont typeface="Inter Tight"/>
              <a:buChar char="•"/>
              <a:defRPr sz="1050">
                <a:latin typeface="Inter Tight"/>
                <a:ea typeface="Inter Tight"/>
                <a:cs typeface="Inter Tight"/>
                <a:sym typeface="Inter Tight"/>
              </a:defRPr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Inter Tight"/>
              <a:buChar char="–"/>
              <a:defRPr>
                <a:latin typeface="Inter Tight"/>
                <a:ea typeface="Inter Tight"/>
                <a:cs typeface="Inter Tight"/>
                <a:sym typeface="Inter Tight"/>
              </a:defRPr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"/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"/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9pPr>
          </a:lstStyle>
          <a:p/>
        </p:txBody>
      </p:sp>
      <p:sp>
        <p:nvSpPr>
          <p:cNvPr id="138" name="Google Shape;138;p23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9" name="Google Shape;139;p23"/>
          <p:cNvSpPr txBox="1"/>
          <p:nvPr>
            <p:ph type="title"/>
          </p:nvPr>
        </p:nvSpPr>
        <p:spPr>
          <a:xfrm>
            <a:off x="684214" y="409582"/>
            <a:ext cx="4453844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3"/>
          <p:cNvSpPr txBox="1"/>
          <p:nvPr>
            <p:ph idx="3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41" name="Google Shape;141;p23"/>
          <p:cNvSpPr/>
          <p:nvPr>
            <p:ph idx="4" type="pic"/>
          </p:nvPr>
        </p:nvSpPr>
        <p:spPr>
          <a:xfrm>
            <a:off x="1" y="1359675"/>
            <a:ext cx="672122" cy="2665638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42" name="Google Shape;142;p23"/>
          <p:cNvSpPr/>
          <p:nvPr/>
        </p:nvSpPr>
        <p:spPr>
          <a:xfrm flipH="1" rot="10800000">
            <a:off x="11253" y="1198968"/>
            <a:ext cx="9148716" cy="2531799"/>
          </a:xfrm>
          <a:custGeom>
            <a:rect b="b" l="l" r="r" t="t"/>
            <a:pathLst>
              <a:path extrusionOk="0" h="920230" w="9148716">
                <a:moveTo>
                  <a:pt x="9148716" y="920230"/>
                </a:moveTo>
                <a:lnTo>
                  <a:pt x="6389918" y="915716"/>
                </a:lnTo>
                <a:cubicBezTo>
                  <a:pt x="3044492" y="929030"/>
                  <a:pt x="1346386" y="545294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Google Shape;143;p23"/>
          <p:cNvSpPr txBox="1"/>
          <p:nvPr>
            <p:ph idx="5" type="body"/>
          </p:nvPr>
        </p:nvSpPr>
        <p:spPr>
          <a:xfrm>
            <a:off x="4018034" y="1543343"/>
            <a:ext cx="4453844" cy="207615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108000" lIns="0" spcFirstLastPara="1" rIns="36000" wrap="square" tIns="252000">
            <a:noAutofit/>
          </a:bodyPr>
          <a:lstStyle>
            <a:lvl1pPr indent="-228600" lvl="0" marL="45720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3600"/>
              <a:buFont typeface="Inter Tight SemiBold"/>
              <a:buNone/>
              <a:defRPr sz="3600"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95275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50"/>
              <a:buFont typeface="Inter Tight SemiBold"/>
              <a:buChar char="•"/>
              <a:defRPr sz="1050"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44" name="Google Shape;144;p23"/>
          <p:cNvSpPr/>
          <p:nvPr/>
        </p:nvSpPr>
        <p:spPr>
          <a:xfrm flipH="1" rot="10800000">
            <a:off x="1347293" y="4301462"/>
            <a:ext cx="7812676" cy="844560"/>
          </a:xfrm>
          <a:custGeom>
            <a:rect b="b" l="l" r="r" t="t"/>
            <a:pathLst>
              <a:path extrusionOk="0" h="479214" w="7812676">
                <a:moveTo>
                  <a:pt x="7812676" y="479214"/>
                </a:moveTo>
                <a:lnTo>
                  <a:pt x="5053878" y="474700"/>
                </a:lnTo>
                <a:cubicBezTo>
                  <a:pt x="2081832" y="509632"/>
                  <a:pt x="703766" y="138868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ALF CONTENT 02">
  <p:cSld name="HALF CONTENT 02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7" name="Google Shape;147;p24"/>
          <p:cNvSpPr/>
          <p:nvPr/>
        </p:nvSpPr>
        <p:spPr>
          <a:xfrm>
            <a:off x="19417" y="-1"/>
            <a:ext cx="9140552" cy="2243543"/>
          </a:xfrm>
          <a:custGeom>
            <a:rect b="b" l="l" r="r" t="t"/>
            <a:pathLst>
              <a:path extrusionOk="0" h="893147" w="9140552">
                <a:moveTo>
                  <a:pt x="9140552" y="893147"/>
                </a:moveTo>
                <a:lnTo>
                  <a:pt x="2379440" y="890258"/>
                </a:lnTo>
                <a:cubicBezTo>
                  <a:pt x="940829" y="890106"/>
                  <a:pt x="153494" y="491416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Google Shape;148;p24"/>
          <p:cNvSpPr txBox="1"/>
          <p:nvPr>
            <p:ph idx="1" type="body"/>
          </p:nvPr>
        </p:nvSpPr>
        <p:spPr>
          <a:xfrm>
            <a:off x="5025406" y="644577"/>
            <a:ext cx="3452877" cy="372739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180000" spcFirstLastPara="1" rIns="14400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 sz="900"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accen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49" name="Google Shape;149;p24"/>
          <p:cNvSpPr txBox="1"/>
          <p:nvPr>
            <p:ph idx="2" type="body"/>
          </p:nvPr>
        </p:nvSpPr>
        <p:spPr>
          <a:xfrm>
            <a:off x="585153" y="2414587"/>
            <a:ext cx="3874519" cy="3143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108000" spcFirstLastPara="1" rIns="10800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50" name="Google Shape;150;p24"/>
          <p:cNvSpPr txBox="1"/>
          <p:nvPr>
            <p:ph idx="3" type="body"/>
          </p:nvPr>
        </p:nvSpPr>
        <p:spPr>
          <a:xfrm>
            <a:off x="684984" y="1287780"/>
            <a:ext cx="2182812" cy="13549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51" name="Google Shape;151;p24"/>
          <p:cNvSpPr txBox="1"/>
          <p:nvPr>
            <p:ph type="title"/>
          </p:nvPr>
        </p:nvSpPr>
        <p:spPr>
          <a:xfrm>
            <a:off x="534352" y="1459372"/>
            <a:ext cx="3925319" cy="82442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144000" spcFirstLastPara="1" rIns="108000" wrap="square" tIns="36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+ QUOTE 03">
  <p:cSld name="STATEMENT + QUOTE 03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4" name="Google Shape;154;p25"/>
          <p:cNvSpPr/>
          <p:nvPr/>
        </p:nvSpPr>
        <p:spPr>
          <a:xfrm>
            <a:off x="19417" y="-1"/>
            <a:ext cx="9140552" cy="2243543"/>
          </a:xfrm>
          <a:custGeom>
            <a:rect b="b" l="l" r="r" t="t"/>
            <a:pathLst>
              <a:path extrusionOk="0" h="893147" w="9140552">
                <a:moveTo>
                  <a:pt x="9140552" y="893147"/>
                </a:moveTo>
                <a:lnTo>
                  <a:pt x="2379440" y="890258"/>
                </a:lnTo>
                <a:cubicBezTo>
                  <a:pt x="940829" y="890106"/>
                  <a:pt x="153494" y="491416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p25"/>
          <p:cNvSpPr txBox="1"/>
          <p:nvPr>
            <p:ph idx="1" type="body"/>
          </p:nvPr>
        </p:nvSpPr>
        <p:spPr>
          <a:xfrm>
            <a:off x="3378200" y="1941225"/>
            <a:ext cx="5100083" cy="243074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180000" spcFirstLastPara="1" rIns="144000" wrap="square" tIns="0">
            <a:noAutofit/>
          </a:bodyPr>
          <a:lstStyle>
            <a:lvl1pPr indent="-228600" lvl="0" marL="45720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indent="-22860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2pPr>
            <a:lvl3pPr indent="-29210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accen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56" name="Google Shape;156;p25"/>
          <p:cNvSpPr txBox="1"/>
          <p:nvPr>
            <p:ph idx="2" type="body"/>
          </p:nvPr>
        </p:nvSpPr>
        <p:spPr>
          <a:xfrm>
            <a:off x="684984" y="1287780"/>
            <a:ext cx="2182812" cy="13549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57" name="Google Shape;157;p25"/>
          <p:cNvSpPr txBox="1"/>
          <p:nvPr>
            <p:ph type="title"/>
          </p:nvPr>
        </p:nvSpPr>
        <p:spPr>
          <a:xfrm>
            <a:off x="534353" y="1459372"/>
            <a:ext cx="2600734" cy="64406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144000" spcFirstLastPara="1" rIns="108000" wrap="square" tIns="36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X IMAGE + COPY 01">
  <p:cSld name="2X IMAGE + COPY 01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/>
          <p:nvPr/>
        </p:nvSpPr>
        <p:spPr>
          <a:xfrm>
            <a:off x="19417" y="-1"/>
            <a:ext cx="9140552" cy="2243543"/>
          </a:xfrm>
          <a:custGeom>
            <a:rect b="b" l="l" r="r" t="t"/>
            <a:pathLst>
              <a:path extrusionOk="0" h="893147" w="9140552">
                <a:moveTo>
                  <a:pt x="9140552" y="893147"/>
                </a:moveTo>
                <a:lnTo>
                  <a:pt x="2379440" y="890258"/>
                </a:lnTo>
                <a:cubicBezTo>
                  <a:pt x="940829" y="890106"/>
                  <a:pt x="153494" y="491416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Google Shape;160;p26"/>
          <p:cNvSpPr/>
          <p:nvPr>
            <p:ph idx="2" type="pic"/>
          </p:nvPr>
        </p:nvSpPr>
        <p:spPr>
          <a:xfrm>
            <a:off x="2431577" y="0"/>
            <a:ext cx="3286388" cy="5153171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61" name="Google Shape;161;p26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2" name="Google Shape;162;p26"/>
          <p:cNvSpPr txBox="1"/>
          <p:nvPr>
            <p:ph idx="1" type="body"/>
          </p:nvPr>
        </p:nvSpPr>
        <p:spPr>
          <a:xfrm>
            <a:off x="6099923" y="708051"/>
            <a:ext cx="2672601" cy="28161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180000" spcFirstLastPara="1" rIns="14400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 sz="900"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600"/>
              <a:buFont typeface="Inter Tight SemiBold"/>
              <a:buNone/>
              <a:defRPr sz="16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63" name="Google Shape;163;p26"/>
          <p:cNvSpPr/>
          <p:nvPr>
            <p:ph idx="3" type="pic"/>
          </p:nvPr>
        </p:nvSpPr>
        <p:spPr>
          <a:xfrm>
            <a:off x="657432" y="2895601"/>
            <a:ext cx="2219118" cy="1836738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64" name="Google Shape;164;p26"/>
          <p:cNvSpPr txBox="1"/>
          <p:nvPr>
            <p:ph idx="4" type="body"/>
          </p:nvPr>
        </p:nvSpPr>
        <p:spPr>
          <a:xfrm>
            <a:off x="684984" y="1287780"/>
            <a:ext cx="1544169" cy="13549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65" name="Google Shape;165;p26"/>
          <p:cNvSpPr txBox="1"/>
          <p:nvPr>
            <p:ph type="title"/>
          </p:nvPr>
        </p:nvSpPr>
        <p:spPr>
          <a:xfrm>
            <a:off x="534352" y="1459372"/>
            <a:ext cx="1694801" cy="64406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144000" spcFirstLastPara="1" rIns="108000" wrap="square" tIns="36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X CONTENT 01">
  <p:cSld name="2X CONTENT 01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7"/>
          <p:cNvSpPr txBox="1"/>
          <p:nvPr>
            <p:ph idx="1" type="body"/>
          </p:nvPr>
        </p:nvSpPr>
        <p:spPr>
          <a:xfrm>
            <a:off x="684213" y="1337467"/>
            <a:ext cx="3495902" cy="33964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indent="-29210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69" name="Google Shape;169;p27"/>
          <p:cNvSpPr txBox="1"/>
          <p:nvPr>
            <p:ph idx="2" type="body"/>
          </p:nvPr>
        </p:nvSpPr>
        <p:spPr>
          <a:xfrm>
            <a:off x="4963886" y="1337467"/>
            <a:ext cx="3495902" cy="33964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indent="-29210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70" name="Google Shape;170;p27"/>
          <p:cNvSpPr txBox="1"/>
          <p:nvPr>
            <p:ph idx="3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71" name="Google Shape;171;p27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2" name="Google Shape;172;p27"/>
          <p:cNvSpPr txBox="1"/>
          <p:nvPr>
            <p:ph idx="4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x IMAGES + COPY">
  <p:cSld name="2x IMAGES + COPY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8"/>
          <p:cNvSpPr/>
          <p:nvPr>
            <p:ph idx="2" type="pic"/>
          </p:nvPr>
        </p:nvSpPr>
        <p:spPr>
          <a:xfrm>
            <a:off x="3481491" y="1066799"/>
            <a:ext cx="2319234" cy="275705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75" name="Google Shape;175;p28"/>
          <p:cNvSpPr/>
          <p:nvPr>
            <p:ph idx="3" type="pic"/>
          </p:nvPr>
        </p:nvSpPr>
        <p:spPr>
          <a:xfrm>
            <a:off x="6140553" y="1066799"/>
            <a:ext cx="2319234" cy="275705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76" name="Google Shape;176;p28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8"/>
          <p:cNvSpPr txBox="1"/>
          <p:nvPr>
            <p:ph idx="1" type="body"/>
          </p:nvPr>
        </p:nvSpPr>
        <p:spPr>
          <a:xfrm>
            <a:off x="684213" y="857681"/>
            <a:ext cx="2530701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78" name="Google Shape;178;p28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9" name="Google Shape;179;p28"/>
          <p:cNvSpPr txBox="1"/>
          <p:nvPr>
            <p:ph idx="4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80" name="Google Shape;180;p28"/>
          <p:cNvSpPr/>
          <p:nvPr/>
        </p:nvSpPr>
        <p:spPr>
          <a:xfrm>
            <a:off x="-9611" y="341561"/>
            <a:ext cx="9169580" cy="2278268"/>
          </a:xfrm>
          <a:custGeom>
            <a:rect b="b" l="l" r="r" t="t"/>
            <a:pathLst>
              <a:path extrusionOk="0" h="952036" w="9169580">
                <a:moveTo>
                  <a:pt x="9169580" y="952036"/>
                </a:moveTo>
                <a:lnTo>
                  <a:pt x="2527841" y="952036"/>
                </a:lnTo>
                <a:cubicBezTo>
                  <a:pt x="1288503" y="944015"/>
                  <a:pt x="324938" y="732811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" name="Google Shape;181;p28"/>
          <p:cNvSpPr/>
          <p:nvPr/>
        </p:nvSpPr>
        <p:spPr>
          <a:xfrm>
            <a:off x="-9611" y="2119561"/>
            <a:ext cx="9169580" cy="2278268"/>
          </a:xfrm>
          <a:custGeom>
            <a:rect b="b" l="l" r="r" t="t"/>
            <a:pathLst>
              <a:path extrusionOk="0" h="952036" w="9169580">
                <a:moveTo>
                  <a:pt x="9169580" y="952036"/>
                </a:moveTo>
                <a:lnTo>
                  <a:pt x="2527841" y="952036"/>
                </a:lnTo>
                <a:cubicBezTo>
                  <a:pt x="1288503" y="944015"/>
                  <a:pt x="324938" y="732811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p28"/>
          <p:cNvSpPr txBox="1"/>
          <p:nvPr>
            <p:ph idx="5" type="body"/>
          </p:nvPr>
        </p:nvSpPr>
        <p:spPr>
          <a:xfrm>
            <a:off x="4786641" y="3508061"/>
            <a:ext cx="921506" cy="26378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83" name="Google Shape;183;p28"/>
          <p:cNvSpPr txBox="1"/>
          <p:nvPr>
            <p:ph idx="6" type="body"/>
          </p:nvPr>
        </p:nvSpPr>
        <p:spPr>
          <a:xfrm>
            <a:off x="3563408" y="3508061"/>
            <a:ext cx="921506" cy="26378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84" name="Google Shape;184;p28"/>
          <p:cNvSpPr txBox="1"/>
          <p:nvPr>
            <p:ph idx="7" type="body"/>
          </p:nvPr>
        </p:nvSpPr>
        <p:spPr>
          <a:xfrm>
            <a:off x="7454473" y="3508061"/>
            <a:ext cx="921506" cy="26378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85" name="Google Shape;185;p28"/>
          <p:cNvSpPr txBox="1"/>
          <p:nvPr>
            <p:ph idx="8" type="body"/>
          </p:nvPr>
        </p:nvSpPr>
        <p:spPr>
          <a:xfrm>
            <a:off x="6254403" y="3508061"/>
            <a:ext cx="921506" cy="26378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86" name="Google Shape;186;p28"/>
          <p:cNvSpPr txBox="1"/>
          <p:nvPr>
            <p:ph idx="9" type="body"/>
          </p:nvPr>
        </p:nvSpPr>
        <p:spPr>
          <a:xfrm>
            <a:off x="3272540" y="4064155"/>
            <a:ext cx="2528185" cy="6697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0" lIns="180000" spcFirstLastPara="1" rIns="14400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None/>
              <a:defRPr sz="900"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•"/>
              <a:defRPr sz="900"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 sz="900"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600"/>
              <a:buFont typeface="Inter Tight SemiBold"/>
              <a:buNone/>
              <a:defRPr sz="16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solidFill>
                  <a:schemeClr val="dk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87" name="Google Shape;187;p28"/>
          <p:cNvSpPr txBox="1"/>
          <p:nvPr>
            <p:ph idx="13" type="body"/>
          </p:nvPr>
        </p:nvSpPr>
        <p:spPr>
          <a:xfrm>
            <a:off x="5980235" y="4064155"/>
            <a:ext cx="2528185" cy="6697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0" lIns="180000" spcFirstLastPara="1" rIns="14400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None/>
              <a:defRPr sz="900"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•"/>
              <a:defRPr sz="900"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 sz="900"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600"/>
              <a:buFont typeface="Inter Tight SemiBold"/>
              <a:buNone/>
              <a:defRPr sz="16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solidFill>
                  <a:schemeClr val="dk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">
  <p:cSld name="TEAM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9"/>
          <p:cNvSpPr/>
          <p:nvPr/>
        </p:nvSpPr>
        <p:spPr>
          <a:xfrm flipH="1">
            <a:off x="-9611" y="225449"/>
            <a:ext cx="9169580" cy="2278268"/>
          </a:xfrm>
          <a:custGeom>
            <a:rect b="b" l="l" r="r" t="t"/>
            <a:pathLst>
              <a:path extrusionOk="0" h="952036" w="9169580">
                <a:moveTo>
                  <a:pt x="9169580" y="952036"/>
                </a:moveTo>
                <a:lnTo>
                  <a:pt x="2527841" y="952036"/>
                </a:lnTo>
                <a:cubicBezTo>
                  <a:pt x="1288503" y="944015"/>
                  <a:pt x="324938" y="732811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p29"/>
          <p:cNvSpPr/>
          <p:nvPr/>
        </p:nvSpPr>
        <p:spPr>
          <a:xfrm flipH="1">
            <a:off x="-9611" y="2130899"/>
            <a:ext cx="9169580" cy="2278268"/>
          </a:xfrm>
          <a:custGeom>
            <a:rect b="b" l="l" r="r" t="t"/>
            <a:pathLst>
              <a:path extrusionOk="0" h="952036" w="9169580">
                <a:moveTo>
                  <a:pt x="9169580" y="952036"/>
                </a:moveTo>
                <a:lnTo>
                  <a:pt x="2527841" y="952036"/>
                </a:lnTo>
                <a:cubicBezTo>
                  <a:pt x="1288503" y="944015"/>
                  <a:pt x="324938" y="732811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p29"/>
          <p:cNvSpPr/>
          <p:nvPr/>
        </p:nvSpPr>
        <p:spPr>
          <a:xfrm>
            <a:off x="4027714" y="3955143"/>
            <a:ext cx="4542972" cy="81382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9"/>
          <p:cNvSpPr/>
          <p:nvPr/>
        </p:nvSpPr>
        <p:spPr>
          <a:xfrm>
            <a:off x="4027714" y="2103438"/>
            <a:ext cx="4542972" cy="74136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9"/>
          <p:cNvSpPr/>
          <p:nvPr>
            <p:ph idx="2" type="pic"/>
          </p:nvPr>
        </p:nvSpPr>
        <p:spPr>
          <a:xfrm>
            <a:off x="4151086" y="1066799"/>
            <a:ext cx="950685" cy="131354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94" name="Google Shape;194;p29"/>
          <p:cNvSpPr/>
          <p:nvPr>
            <p:ph idx="3" type="pic"/>
          </p:nvPr>
        </p:nvSpPr>
        <p:spPr>
          <a:xfrm>
            <a:off x="5270425" y="1066799"/>
            <a:ext cx="950685" cy="131354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95" name="Google Shape;195;p29"/>
          <p:cNvSpPr txBox="1"/>
          <p:nvPr>
            <p:ph idx="1" type="body"/>
          </p:nvPr>
        </p:nvSpPr>
        <p:spPr>
          <a:xfrm>
            <a:off x="684213" y="857681"/>
            <a:ext cx="2530701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96" name="Google Shape;196;p29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7" name="Google Shape;197;p29"/>
          <p:cNvSpPr txBox="1"/>
          <p:nvPr>
            <p:ph idx="4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98" name="Google Shape;198;p29"/>
          <p:cNvSpPr/>
          <p:nvPr>
            <p:ph idx="5" type="pic"/>
          </p:nvPr>
        </p:nvSpPr>
        <p:spPr>
          <a:xfrm>
            <a:off x="6389764" y="1066799"/>
            <a:ext cx="950685" cy="131354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99" name="Google Shape;199;p29"/>
          <p:cNvSpPr/>
          <p:nvPr>
            <p:ph idx="6" type="pic"/>
          </p:nvPr>
        </p:nvSpPr>
        <p:spPr>
          <a:xfrm>
            <a:off x="7509102" y="1066799"/>
            <a:ext cx="950685" cy="131354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00" name="Google Shape;200;p29"/>
          <p:cNvSpPr/>
          <p:nvPr>
            <p:ph idx="7" type="pic"/>
          </p:nvPr>
        </p:nvSpPr>
        <p:spPr>
          <a:xfrm>
            <a:off x="4151086" y="2957740"/>
            <a:ext cx="950685" cy="131354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01" name="Google Shape;201;p29"/>
          <p:cNvSpPr/>
          <p:nvPr>
            <p:ph idx="8" type="pic"/>
          </p:nvPr>
        </p:nvSpPr>
        <p:spPr>
          <a:xfrm>
            <a:off x="5270425" y="2957740"/>
            <a:ext cx="950685" cy="131354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02" name="Google Shape;202;p29"/>
          <p:cNvSpPr/>
          <p:nvPr>
            <p:ph idx="9" type="pic"/>
          </p:nvPr>
        </p:nvSpPr>
        <p:spPr>
          <a:xfrm>
            <a:off x="6389764" y="2957740"/>
            <a:ext cx="950685" cy="131354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03" name="Google Shape;203;p29"/>
          <p:cNvSpPr/>
          <p:nvPr>
            <p:ph idx="13" type="pic"/>
          </p:nvPr>
        </p:nvSpPr>
        <p:spPr>
          <a:xfrm>
            <a:off x="7509102" y="2957740"/>
            <a:ext cx="950685" cy="131354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04" name="Google Shape;204;p29"/>
          <p:cNvSpPr txBox="1"/>
          <p:nvPr>
            <p:ph idx="14" type="body"/>
          </p:nvPr>
        </p:nvSpPr>
        <p:spPr>
          <a:xfrm>
            <a:off x="4180265" y="2462459"/>
            <a:ext cx="921506" cy="38234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05" name="Google Shape;205;p29"/>
          <p:cNvSpPr txBox="1"/>
          <p:nvPr>
            <p:ph idx="15" type="body"/>
          </p:nvPr>
        </p:nvSpPr>
        <p:spPr>
          <a:xfrm>
            <a:off x="5270710" y="2462459"/>
            <a:ext cx="950400" cy="38234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06" name="Google Shape;206;p29"/>
          <p:cNvSpPr txBox="1"/>
          <p:nvPr>
            <p:ph idx="16" type="body"/>
          </p:nvPr>
        </p:nvSpPr>
        <p:spPr>
          <a:xfrm>
            <a:off x="6390049" y="2462459"/>
            <a:ext cx="950400" cy="38234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07" name="Google Shape;207;p29"/>
          <p:cNvSpPr txBox="1"/>
          <p:nvPr>
            <p:ph idx="17" type="body"/>
          </p:nvPr>
        </p:nvSpPr>
        <p:spPr>
          <a:xfrm>
            <a:off x="7509387" y="2462459"/>
            <a:ext cx="950400" cy="38234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08" name="Google Shape;208;p29"/>
          <p:cNvSpPr txBox="1"/>
          <p:nvPr>
            <p:ph idx="18" type="body"/>
          </p:nvPr>
        </p:nvSpPr>
        <p:spPr>
          <a:xfrm>
            <a:off x="4180265" y="4353398"/>
            <a:ext cx="921506" cy="38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09" name="Google Shape;209;p29"/>
          <p:cNvSpPr txBox="1"/>
          <p:nvPr>
            <p:ph idx="19" type="body"/>
          </p:nvPr>
        </p:nvSpPr>
        <p:spPr>
          <a:xfrm>
            <a:off x="5270710" y="4353398"/>
            <a:ext cx="950400" cy="38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10" name="Google Shape;210;p29"/>
          <p:cNvSpPr txBox="1"/>
          <p:nvPr>
            <p:ph idx="20" type="body"/>
          </p:nvPr>
        </p:nvSpPr>
        <p:spPr>
          <a:xfrm>
            <a:off x="6390049" y="4353398"/>
            <a:ext cx="950400" cy="38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11" name="Google Shape;211;p29"/>
          <p:cNvSpPr txBox="1"/>
          <p:nvPr>
            <p:ph idx="21" type="body"/>
          </p:nvPr>
        </p:nvSpPr>
        <p:spPr>
          <a:xfrm>
            <a:off x="7509387" y="4353398"/>
            <a:ext cx="950400" cy="38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12" name="Google Shape;212;p29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5">
  <p:cSld name="TITLE ONLY 05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30"/>
          <p:cNvSpPr txBox="1"/>
          <p:nvPr>
            <p:ph idx="1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16" name="Google Shape;216;p30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7" name="Google Shape;217;p30"/>
          <p:cNvSpPr txBox="1"/>
          <p:nvPr>
            <p:ph idx="2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218" name="Google Shape;218;p30"/>
          <p:cNvSpPr/>
          <p:nvPr/>
        </p:nvSpPr>
        <p:spPr>
          <a:xfrm flipH="1">
            <a:off x="-9612" y="312535"/>
            <a:ext cx="9155065" cy="1675922"/>
          </a:xfrm>
          <a:custGeom>
            <a:rect b="b" l="l" r="r" t="t"/>
            <a:pathLst>
              <a:path extrusionOk="0" h="905009" w="9155065">
                <a:moveTo>
                  <a:pt x="9155065" y="905009"/>
                </a:moveTo>
                <a:lnTo>
                  <a:pt x="6424926" y="901090"/>
                </a:lnTo>
                <a:cubicBezTo>
                  <a:pt x="4590502" y="900907"/>
                  <a:pt x="1848938" y="775919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Google Shape;219;p30"/>
          <p:cNvSpPr/>
          <p:nvPr/>
        </p:nvSpPr>
        <p:spPr>
          <a:xfrm flipH="1">
            <a:off x="-9611" y="2537300"/>
            <a:ext cx="9155066" cy="2613456"/>
          </a:xfrm>
          <a:custGeom>
            <a:rect b="b" l="l" r="r" t="t"/>
            <a:pathLst>
              <a:path extrusionOk="0" h="825899" w="9155066">
                <a:moveTo>
                  <a:pt x="9155066" y="823606"/>
                </a:moveTo>
                <a:lnTo>
                  <a:pt x="6649898" y="825899"/>
                </a:lnTo>
                <a:cubicBezTo>
                  <a:pt x="3175357" y="820172"/>
                  <a:pt x="1638482" y="542460"/>
                  <a:pt x="0" y="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03" showMasterSp="0">
  <p:cSld name="TITLE 03">
    <p:bg>
      <p:bgPr>
        <a:solidFill>
          <a:schemeClr val="accent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ctrTitle"/>
          </p:nvPr>
        </p:nvSpPr>
        <p:spPr>
          <a:xfrm>
            <a:off x="1026714" y="3570547"/>
            <a:ext cx="709057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sz="2000">
                <a:solidFill>
                  <a:schemeClr val="lt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1026714" y="3883474"/>
            <a:ext cx="7090571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"/>
              <a:buNone/>
              <a:defRPr sz="1400">
                <a:solidFill>
                  <a:schemeClr val="lt2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"/>
              <a:buChar char="–"/>
              <a:defRPr>
                <a:latin typeface="Inter Tight"/>
                <a:ea typeface="Inter Tight"/>
                <a:cs typeface="Inter Tight"/>
                <a:sym typeface="Inter Tight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"/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"/>
              <a:buNone/>
              <a:defRPr>
                <a:latin typeface="Inter Tight"/>
                <a:ea typeface="Inter Tight"/>
                <a:cs typeface="Inter Tight"/>
                <a:sym typeface="Inter Tight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"/>
              <a:buChar char="•"/>
              <a:defRPr>
                <a:latin typeface="Inter Tight"/>
                <a:ea typeface="Inter Tight"/>
                <a:cs typeface="Inter Tight"/>
                <a:sym typeface="Inter Tight"/>
              </a:defRPr>
            </a:lvl9pPr>
          </a:lstStyle>
          <a:p/>
        </p:txBody>
      </p:sp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40156" y="1512310"/>
            <a:ext cx="2663687" cy="1626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4" y="1759490"/>
            <a:ext cx="9143998" cy="74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X CONTENT">
  <p:cSld name="4X CONTENT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1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31"/>
          <p:cNvSpPr txBox="1"/>
          <p:nvPr>
            <p:ph idx="1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23" name="Google Shape;223;p31"/>
          <p:cNvSpPr txBox="1"/>
          <p:nvPr>
            <p:ph idx="2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224" name="Google Shape;224;p31"/>
          <p:cNvSpPr txBox="1"/>
          <p:nvPr>
            <p:ph idx="3" type="body"/>
          </p:nvPr>
        </p:nvSpPr>
        <p:spPr>
          <a:xfrm>
            <a:off x="684214" y="1333500"/>
            <a:ext cx="1521958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25" name="Google Shape;225;p31"/>
          <p:cNvSpPr txBox="1"/>
          <p:nvPr>
            <p:ph idx="4" type="body"/>
          </p:nvPr>
        </p:nvSpPr>
        <p:spPr>
          <a:xfrm>
            <a:off x="2768752" y="1333500"/>
            <a:ext cx="1521958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26" name="Google Shape;226;p31"/>
          <p:cNvSpPr txBox="1"/>
          <p:nvPr>
            <p:ph idx="5" type="body"/>
          </p:nvPr>
        </p:nvSpPr>
        <p:spPr>
          <a:xfrm>
            <a:off x="4853290" y="1333500"/>
            <a:ext cx="1521958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27" name="Google Shape;227;p31"/>
          <p:cNvSpPr txBox="1"/>
          <p:nvPr>
            <p:ph idx="6" type="body"/>
          </p:nvPr>
        </p:nvSpPr>
        <p:spPr>
          <a:xfrm>
            <a:off x="6937828" y="1333500"/>
            <a:ext cx="1521958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28" name="Google Shape;228;p31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2">
  <p:cSld name="TITLE ONLY 02">
    <p:bg>
      <p:bgPr>
        <a:solidFill>
          <a:schemeClr val="accent1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2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p32"/>
          <p:cNvSpPr txBox="1"/>
          <p:nvPr>
            <p:ph idx="1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32" name="Google Shape;232;p32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3" name="Google Shape;233;p32"/>
          <p:cNvSpPr txBox="1"/>
          <p:nvPr>
            <p:ph idx="2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l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pic>
        <p:nvPicPr>
          <p:cNvPr id="234" name="Google Shape;234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213" y="4920012"/>
            <a:ext cx="529125" cy="105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" showMasterSp="0">
  <p:cSld name="THANK YOU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3"/>
          <p:cNvSpPr txBox="1"/>
          <p:nvPr>
            <p:ph idx="1" type="body"/>
          </p:nvPr>
        </p:nvSpPr>
        <p:spPr>
          <a:xfrm>
            <a:off x="5152722" y="2810310"/>
            <a:ext cx="947289" cy="732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237" name="Google Shape;237;p33"/>
          <p:cNvSpPr txBox="1"/>
          <p:nvPr>
            <p:ph idx="2" type="body"/>
          </p:nvPr>
        </p:nvSpPr>
        <p:spPr>
          <a:xfrm>
            <a:off x="5152722" y="3254781"/>
            <a:ext cx="3218920" cy="2637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None/>
              <a:defRPr sz="900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238" name="Google Shape;238;p33"/>
          <p:cNvSpPr txBox="1"/>
          <p:nvPr>
            <p:ph idx="3" type="body"/>
          </p:nvPr>
        </p:nvSpPr>
        <p:spPr>
          <a:xfrm>
            <a:off x="5152722" y="2962284"/>
            <a:ext cx="3218920" cy="2637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ter Tight SemiBold"/>
              <a:buNone/>
              <a:defRPr sz="2400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239" name="Google Shape;239;p33"/>
          <p:cNvSpPr txBox="1"/>
          <p:nvPr>
            <p:ph idx="4" type="body"/>
          </p:nvPr>
        </p:nvSpPr>
        <p:spPr>
          <a:xfrm>
            <a:off x="5152722" y="3871351"/>
            <a:ext cx="3218920" cy="2637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None/>
              <a:defRPr sz="900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240" name="Google Shape;240;p33"/>
          <p:cNvSpPr txBox="1"/>
          <p:nvPr>
            <p:ph idx="5" type="body"/>
          </p:nvPr>
        </p:nvSpPr>
        <p:spPr>
          <a:xfrm>
            <a:off x="5152722" y="3578854"/>
            <a:ext cx="3218920" cy="2637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ter Tight SemiBold"/>
              <a:buNone/>
              <a:defRPr sz="2400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pic>
        <p:nvPicPr>
          <p:cNvPr id="241" name="Google Shape;241;p33"/>
          <p:cNvPicPr preferRelativeResize="0"/>
          <p:nvPr/>
        </p:nvPicPr>
        <p:blipFill rotWithShape="1">
          <a:blip r:embed="rId2">
            <a:alphaModFix/>
          </a:blip>
          <a:srcRect b="0" l="441" r="12656" t="7560"/>
          <a:stretch/>
        </p:blipFill>
        <p:spPr>
          <a:xfrm>
            <a:off x="0" y="0"/>
            <a:ext cx="9144000" cy="2133602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3"/>
          <p:cNvSpPr txBox="1"/>
          <p:nvPr/>
        </p:nvSpPr>
        <p:spPr>
          <a:xfrm>
            <a:off x="564475" y="1608850"/>
            <a:ext cx="4007400" cy="906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126000" spcFirstLastPara="1" rIns="108000" wrap="square" tIns="0">
            <a:sp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2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Thank</a:t>
            </a:r>
            <a:r>
              <a:rPr lang="en-GB" sz="62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 </a:t>
            </a:r>
            <a:r>
              <a:rPr lang="en-GB" sz="62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you</a:t>
            </a:r>
            <a:endParaRPr sz="6200">
              <a:solidFill>
                <a:schemeClr val="accent1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03" showMasterSp="0">
  <p:cSld name="DIVIDER 03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4"/>
          <p:cNvSpPr txBox="1"/>
          <p:nvPr>
            <p:ph type="ctrTitle"/>
          </p:nvPr>
        </p:nvSpPr>
        <p:spPr>
          <a:xfrm>
            <a:off x="684212" y="2362632"/>
            <a:ext cx="1906587" cy="6567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20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CONTENT">
  <p:cSld name="TITLE + CONTENT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5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35"/>
          <p:cNvSpPr txBox="1"/>
          <p:nvPr>
            <p:ph idx="1" type="body"/>
          </p:nvPr>
        </p:nvSpPr>
        <p:spPr>
          <a:xfrm>
            <a:off x="684212" y="1333501"/>
            <a:ext cx="7775700" cy="3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>
                <a:solidFill>
                  <a:schemeClr val="dk2"/>
                </a:solidFill>
              </a:defRPr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>
                <a:solidFill>
                  <a:schemeClr val="dk2"/>
                </a:solidFill>
              </a:defRPr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>
                <a:solidFill>
                  <a:schemeClr val="dk2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accen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 sz="1400"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48" name="Google Shape;248;p35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9" name="Google Shape;249;p35"/>
          <p:cNvSpPr txBox="1"/>
          <p:nvPr>
            <p:ph idx="2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50" name="Google Shape;250;p35"/>
          <p:cNvSpPr txBox="1"/>
          <p:nvPr>
            <p:ph idx="3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X CONTENT">
  <p:cSld name="3X CONTEN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6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3" name="Google Shape;253;p36"/>
          <p:cNvSpPr txBox="1"/>
          <p:nvPr>
            <p:ph idx="1" type="body"/>
          </p:nvPr>
        </p:nvSpPr>
        <p:spPr>
          <a:xfrm>
            <a:off x="684949" y="1337467"/>
            <a:ext cx="2476125" cy="33850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54" name="Google Shape;254;p36"/>
          <p:cNvSpPr txBox="1"/>
          <p:nvPr>
            <p:ph idx="2" type="body"/>
          </p:nvPr>
        </p:nvSpPr>
        <p:spPr>
          <a:xfrm>
            <a:off x="3335326" y="1337467"/>
            <a:ext cx="2476125" cy="33850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55" name="Google Shape;255;p36"/>
          <p:cNvSpPr txBox="1"/>
          <p:nvPr>
            <p:ph idx="3" type="body"/>
          </p:nvPr>
        </p:nvSpPr>
        <p:spPr>
          <a:xfrm>
            <a:off x="5985702" y="1348840"/>
            <a:ext cx="2476125" cy="33850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56" name="Google Shape;256;p36"/>
          <p:cNvSpPr txBox="1"/>
          <p:nvPr>
            <p:ph idx="4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57" name="Google Shape;257;p36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8" name="Google Shape;258;p36"/>
          <p:cNvSpPr txBox="1"/>
          <p:nvPr>
            <p:ph idx="5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THIRDS 01">
  <p:cSld name="TWO THIRDS 01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7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1" name="Google Shape;261;p37"/>
          <p:cNvSpPr txBox="1"/>
          <p:nvPr>
            <p:ph idx="1" type="body"/>
          </p:nvPr>
        </p:nvSpPr>
        <p:spPr>
          <a:xfrm>
            <a:off x="684213" y="1337467"/>
            <a:ext cx="2091644" cy="33964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62" name="Google Shape;262;p37"/>
          <p:cNvSpPr txBox="1"/>
          <p:nvPr>
            <p:ph idx="2" type="body"/>
          </p:nvPr>
        </p:nvSpPr>
        <p:spPr>
          <a:xfrm>
            <a:off x="3080657" y="1337467"/>
            <a:ext cx="5379131" cy="33964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63" name="Google Shape;263;p37"/>
          <p:cNvSpPr txBox="1"/>
          <p:nvPr>
            <p:ph idx="3" type="body"/>
          </p:nvPr>
        </p:nvSpPr>
        <p:spPr>
          <a:xfrm>
            <a:off x="684213" y="857681"/>
            <a:ext cx="7775575" cy="314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64" name="Google Shape;264;p37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5" name="Google Shape;265;p37"/>
          <p:cNvSpPr txBox="1"/>
          <p:nvPr>
            <p:ph idx="4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3">
  <p:cSld name="TITLE ONLY 03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8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8" name="Google Shape;268;p38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69" name="Google Shape;269;p38"/>
          <p:cNvPicPr preferRelativeResize="0"/>
          <p:nvPr/>
        </p:nvPicPr>
        <p:blipFill rotWithShape="1">
          <a:blip r:embed="rId2">
            <a:alphaModFix/>
          </a:blip>
          <a:srcRect b="0" l="2349" r="9462" t="0"/>
          <a:stretch/>
        </p:blipFill>
        <p:spPr>
          <a:xfrm>
            <a:off x="1" y="456133"/>
            <a:ext cx="9144000" cy="2278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X IMAGE + COPY 03">
  <p:cSld name="1X IMAGE + COPY 03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9"/>
          <p:cNvSpPr/>
          <p:nvPr/>
        </p:nvSpPr>
        <p:spPr>
          <a:xfrm>
            <a:off x="-1" y="1023255"/>
            <a:ext cx="4401034" cy="1578031"/>
          </a:xfrm>
          <a:custGeom>
            <a:rect b="b" l="l" r="r" t="t"/>
            <a:pathLst>
              <a:path extrusionOk="0" h="1502230" w="4390572">
                <a:moveTo>
                  <a:pt x="0" y="0"/>
                </a:moveTo>
                <a:cubicBezTo>
                  <a:pt x="1509331" y="912679"/>
                  <a:pt x="3489530" y="1411701"/>
                  <a:pt x="4390572" y="1502230"/>
                </a:cubicBez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2" name="Google Shape;272;p39"/>
          <p:cNvSpPr/>
          <p:nvPr>
            <p:ph idx="2" type="pic"/>
          </p:nvPr>
        </p:nvSpPr>
        <p:spPr>
          <a:xfrm>
            <a:off x="5519051" y="409583"/>
            <a:ext cx="2940736" cy="4322756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73" name="Google Shape;273;p39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4" name="Google Shape;274;p39"/>
          <p:cNvSpPr txBox="1"/>
          <p:nvPr>
            <p:ph type="title"/>
          </p:nvPr>
        </p:nvSpPr>
        <p:spPr>
          <a:xfrm>
            <a:off x="684214" y="409582"/>
            <a:ext cx="4453844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5" name="Google Shape;275;p39"/>
          <p:cNvSpPr txBox="1"/>
          <p:nvPr>
            <p:ph idx="1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276" name="Google Shape;276;p39"/>
          <p:cNvSpPr/>
          <p:nvPr>
            <p:ph idx="3" type="pic"/>
          </p:nvPr>
        </p:nvSpPr>
        <p:spPr>
          <a:xfrm>
            <a:off x="3961313" y="1253219"/>
            <a:ext cx="1906200" cy="26655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77" name="Google Shape;277;p39"/>
          <p:cNvSpPr txBox="1"/>
          <p:nvPr>
            <p:ph idx="4" type="body"/>
          </p:nvPr>
        </p:nvSpPr>
        <p:spPr>
          <a:xfrm>
            <a:off x="511929" y="1505244"/>
            <a:ext cx="3060328" cy="163360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108000" lIns="180000" spcFirstLastPara="1" rIns="36000" wrap="square" tIns="252000">
            <a:noAutofit/>
          </a:bodyPr>
          <a:lstStyle>
            <a:lvl1pPr indent="-228600" lvl="0" marL="457200" algn="l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 Tight SemiBold"/>
              <a:buNone/>
              <a:defRPr sz="4800"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95275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50"/>
              <a:buFont typeface="Inter Tight SemiBold"/>
              <a:buChar char="•"/>
              <a:defRPr sz="1050"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278" name="Google Shape;278;p39"/>
          <p:cNvSpPr txBox="1"/>
          <p:nvPr>
            <p:ph idx="5" type="body"/>
          </p:nvPr>
        </p:nvSpPr>
        <p:spPr>
          <a:xfrm>
            <a:off x="684214" y="3230835"/>
            <a:ext cx="1747836" cy="5483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1pPr>
            <a:lvl2pPr indent="-28575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900"/>
              <a:buChar char="•"/>
              <a:defRPr sz="900"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grpSp>
        <p:nvGrpSpPr>
          <p:cNvPr id="279" name="Google Shape;279;p39"/>
          <p:cNvGrpSpPr/>
          <p:nvPr/>
        </p:nvGrpSpPr>
        <p:grpSpPr>
          <a:xfrm>
            <a:off x="5496084" y="2606460"/>
            <a:ext cx="3647916" cy="0"/>
            <a:chOff x="5496084" y="2606460"/>
            <a:chExt cx="3647916" cy="0"/>
          </a:xfrm>
        </p:grpSpPr>
        <p:cxnSp>
          <p:nvCxnSpPr>
            <p:cNvPr id="280" name="Google Shape;280;p39"/>
            <p:cNvCxnSpPr/>
            <p:nvPr/>
          </p:nvCxnSpPr>
          <p:spPr>
            <a:xfrm>
              <a:off x="5496084" y="2606460"/>
              <a:ext cx="1081872" cy="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1" name="Google Shape;281;p39"/>
            <p:cNvCxnSpPr/>
            <p:nvPr/>
          </p:nvCxnSpPr>
          <p:spPr>
            <a:xfrm>
              <a:off x="7575176" y="2606460"/>
              <a:ext cx="1568824" cy="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 BODY - Stats">
  <p:cSld name="TITLE ONLY 03_1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40"/>
          <p:cNvPicPr preferRelativeResize="0"/>
          <p:nvPr/>
        </p:nvPicPr>
        <p:blipFill rotWithShape="1">
          <a:blip r:embed="rId2">
            <a:alphaModFix/>
          </a:blip>
          <a:srcRect b="0" l="2345" r="9462" t="0"/>
          <a:stretch/>
        </p:blipFill>
        <p:spPr>
          <a:xfrm>
            <a:off x="1" y="1202620"/>
            <a:ext cx="9144000" cy="2278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40"/>
          <p:cNvPicPr preferRelativeResize="0"/>
          <p:nvPr/>
        </p:nvPicPr>
        <p:blipFill rotWithShape="1">
          <a:blip r:embed="rId2">
            <a:alphaModFix/>
          </a:blip>
          <a:srcRect b="0" l="2345" r="9462" t="0"/>
          <a:stretch/>
        </p:blipFill>
        <p:spPr>
          <a:xfrm>
            <a:off x="1" y="-327417"/>
            <a:ext cx="9144000" cy="2278463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40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40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7" name="Google Shape;287;p40"/>
          <p:cNvSpPr txBox="1"/>
          <p:nvPr>
            <p:ph idx="2" type="sldNum"/>
          </p:nvPr>
        </p:nvSpPr>
        <p:spPr>
          <a:xfrm>
            <a:off x="6796101" y="4906725"/>
            <a:ext cx="2210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/>
            </a:lvl1pPr>
            <a:lvl2pPr indent="0" lvl="1" marL="0" marR="0" algn="r">
              <a:spcBef>
                <a:spcPts val="0"/>
              </a:spcBef>
              <a:buNone/>
              <a:defRPr/>
            </a:lvl2pPr>
            <a:lvl3pPr indent="0" lvl="2" marL="0" marR="0" algn="r">
              <a:spcBef>
                <a:spcPts val="0"/>
              </a:spcBef>
              <a:buNone/>
              <a:defRPr/>
            </a:lvl3pPr>
            <a:lvl4pPr indent="0" lvl="3" marL="0" marR="0" algn="r">
              <a:spcBef>
                <a:spcPts val="0"/>
              </a:spcBef>
              <a:buNone/>
              <a:defRPr/>
            </a:lvl4pPr>
            <a:lvl5pPr indent="0" lvl="4" marL="0" marR="0" algn="r">
              <a:spcBef>
                <a:spcPts val="0"/>
              </a:spcBef>
              <a:buNone/>
              <a:defRPr/>
            </a:lvl5pPr>
            <a:lvl6pPr indent="0" lvl="5" marL="0" marR="0" algn="r">
              <a:spcBef>
                <a:spcPts val="0"/>
              </a:spcBef>
              <a:buNone/>
              <a:defRPr/>
            </a:lvl6pPr>
            <a:lvl7pPr indent="0" lvl="6" marL="0" marR="0" algn="r">
              <a:spcBef>
                <a:spcPts val="0"/>
              </a:spcBef>
              <a:buNone/>
              <a:defRPr/>
            </a:lvl7pPr>
            <a:lvl8pPr indent="0" lvl="7" marL="0" marR="0" algn="r">
              <a:spcBef>
                <a:spcPts val="0"/>
              </a:spcBef>
              <a:buNone/>
              <a:defRPr/>
            </a:lvl8pPr>
            <a:lvl9pPr indent="0" lvl="8" marL="0" marR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© </a:t>
            </a:r>
            <a:r>
              <a:rPr lang="en-GB" sz="7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rPr>
              <a:t>C the Signs 2025  |  Private &amp; Confidential</a:t>
            </a:r>
            <a:endParaRPr i="0" sz="700" u="none" cap="none" strike="noStrike">
              <a:solidFill>
                <a:schemeClr val="dk2"/>
              </a:solidFill>
              <a:latin typeface="Inter Tight"/>
              <a:ea typeface="Inter Tight"/>
              <a:cs typeface="Inter Tight"/>
              <a:sym typeface="Inter Tight"/>
            </a:endParaRPr>
          </a:p>
        </p:txBody>
      </p:sp>
      <p:sp>
        <p:nvSpPr>
          <p:cNvPr id="288" name="Google Shape;288;p40"/>
          <p:cNvSpPr txBox="1"/>
          <p:nvPr>
            <p:ph idx="3" type="title"/>
          </p:nvPr>
        </p:nvSpPr>
        <p:spPr>
          <a:xfrm>
            <a:off x="1695040" y="1724850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9" name="Google Shape;289;p40"/>
          <p:cNvSpPr txBox="1"/>
          <p:nvPr>
            <p:ph idx="1" type="body"/>
          </p:nvPr>
        </p:nvSpPr>
        <p:spPr>
          <a:xfrm>
            <a:off x="1771250" y="2103425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940"/>
              <a:buFont typeface="Arial"/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290" name="Google Shape;290;p40"/>
          <p:cNvSpPr txBox="1"/>
          <p:nvPr>
            <p:ph idx="4" type="title"/>
          </p:nvPr>
        </p:nvSpPr>
        <p:spPr>
          <a:xfrm>
            <a:off x="3861753" y="1724850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40"/>
          <p:cNvSpPr txBox="1"/>
          <p:nvPr>
            <p:ph idx="5" type="body"/>
          </p:nvPr>
        </p:nvSpPr>
        <p:spPr>
          <a:xfrm>
            <a:off x="3937963" y="2103425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292" name="Google Shape;292;p40"/>
          <p:cNvSpPr txBox="1"/>
          <p:nvPr>
            <p:ph idx="6" type="title"/>
          </p:nvPr>
        </p:nvSpPr>
        <p:spPr>
          <a:xfrm>
            <a:off x="6172153" y="1724850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3" name="Google Shape;293;p40"/>
          <p:cNvSpPr txBox="1"/>
          <p:nvPr>
            <p:ph idx="7" type="body"/>
          </p:nvPr>
        </p:nvSpPr>
        <p:spPr>
          <a:xfrm>
            <a:off x="6248363" y="2103425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294" name="Google Shape;294;p40"/>
          <p:cNvSpPr txBox="1"/>
          <p:nvPr>
            <p:ph idx="8" type="title"/>
          </p:nvPr>
        </p:nvSpPr>
        <p:spPr>
          <a:xfrm>
            <a:off x="1695040" y="3277325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5" name="Google Shape;295;p40"/>
          <p:cNvSpPr txBox="1"/>
          <p:nvPr>
            <p:ph idx="9" type="body"/>
          </p:nvPr>
        </p:nvSpPr>
        <p:spPr>
          <a:xfrm>
            <a:off x="1771250" y="3655900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296" name="Google Shape;296;p40"/>
          <p:cNvSpPr txBox="1"/>
          <p:nvPr>
            <p:ph idx="13" type="title"/>
          </p:nvPr>
        </p:nvSpPr>
        <p:spPr>
          <a:xfrm>
            <a:off x="3861753" y="3277325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40"/>
          <p:cNvSpPr txBox="1"/>
          <p:nvPr>
            <p:ph idx="14" type="body"/>
          </p:nvPr>
        </p:nvSpPr>
        <p:spPr>
          <a:xfrm>
            <a:off x="3937963" y="3655900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298" name="Google Shape;298;p40"/>
          <p:cNvSpPr txBox="1"/>
          <p:nvPr>
            <p:ph idx="15" type="title"/>
          </p:nvPr>
        </p:nvSpPr>
        <p:spPr>
          <a:xfrm>
            <a:off x="6172153" y="3277325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9" name="Google Shape;299;p40"/>
          <p:cNvSpPr txBox="1"/>
          <p:nvPr>
            <p:ph idx="16" type="body"/>
          </p:nvPr>
        </p:nvSpPr>
        <p:spPr>
          <a:xfrm>
            <a:off x="6248363" y="3655900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300" name="Google Shape;300;p40"/>
          <p:cNvSpPr txBox="1"/>
          <p:nvPr>
            <p:ph idx="17" type="body"/>
          </p:nvPr>
        </p:nvSpPr>
        <p:spPr>
          <a:xfrm>
            <a:off x="5908200" y="629609"/>
            <a:ext cx="2551500" cy="2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301" name="Google Shape;301;p40"/>
          <p:cNvSpPr/>
          <p:nvPr>
            <p:ph idx="18" type="pic"/>
          </p:nvPr>
        </p:nvSpPr>
        <p:spPr>
          <a:xfrm>
            <a:off x="5678375" y="644259"/>
            <a:ext cx="180600" cy="1806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04" showMasterSp="0">
  <p:cSld name="TITLE 04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5"/>
          <p:cNvCxnSpPr/>
          <p:nvPr/>
        </p:nvCxnSpPr>
        <p:spPr>
          <a:xfrm>
            <a:off x="3494875" y="2721425"/>
            <a:ext cx="5649000" cy="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5"/>
          <p:cNvSpPr txBox="1"/>
          <p:nvPr>
            <p:ph type="ctrTitle"/>
          </p:nvPr>
        </p:nvSpPr>
        <p:spPr>
          <a:xfrm>
            <a:off x="684214" y="2035174"/>
            <a:ext cx="3218920" cy="10720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sz="4400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684213" y="3197872"/>
            <a:ext cx="3218920" cy="2637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38" name="Google Shape;38;p5"/>
          <p:cNvSpPr/>
          <p:nvPr>
            <p:ph idx="2" type="pic"/>
          </p:nvPr>
        </p:nvSpPr>
        <p:spPr>
          <a:xfrm>
            <a:off x="4382558" y="1484026"/>
            <a:ext cx="1458913" cy="2151349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39" name="Google Shape;39;p5"/>
          <p:cNvSpPr/>
          <p:nvPr>
            <p:ph idx="3" type="pic"/>
          </p:nvPr>
        </p:nvSpPr>
        <p:spPr>
          <a:xfrm>
            <a:off x="6081136" y="653381"/>
            <a:ext cx="2565500" cy="3824514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40" name="Google Shape;40;p5"/>
          <p:cNvSpPr/>
          <p:nvPr>
            <p:ph idx="4" type="pic"/>
          </p:nvPr>
        </p:nvSpPr>
        <p:spPr>
          <a:xfrm>
            <a:off x="8901513" y="1484026"/>
            <a:ext cx="241566" cy="2151349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cxnSp>
        <p:nvCxnSpPr>
          <p:cNvPr id="41" name="Google Shape;41;p5"/>
          <p:cNvCxnSpPr/>
          <p:nvPr/>
        </p:nvCxnSpPr>
        <p:spPr>
          <a:xfrm>
            <a:off x="0" y="2721429"/>
            <a:ext cx="551010" cy="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 BODY - Stats 1">
  <p:cSld name="TITLE ONLY 03_2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41"/>
          <p:cNvPicPr preferRelativeResize="0"/>
          <p:nvPr/>
        </p:nvPicPr>
        <p:blipFill rotWithShape="1">
          <a:blip r:embed="rId2">
            <a:alphaModFix/>
          </a:blip>
          <a:srcRect b="0" l="2345" r="9462" t="0"/>
          <a:stretch/>
        </p:blipFill>
        <p:spPr>
          <a:xfrm>
            <a:off x="1" y="1202620"/>
            <a:ext cx="9144000" cy="2278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1"/>
          <p:cNvPicPr preferRelativeResize="0"/>
          <p:nvPr/>
        </p:nvPicPr>
        <p:blipFill rotWithShape="1">
          <a:blip r:embed="rId2">
            <a:alphaModFix/>
          </a:blip>
          <a:srcRect b="0" l="2345" r="9462" t="0"/>
          <a:stretch/>
        </p:blipFill>
        <p:spPr>
          <a:xfrm>
            <a:off x="1" y="-327417"/>
            <a:ext cx="9144000" cy="2278463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1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6" name="Google Shape;306;p41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7" name="Google Shape;307;p41"/>
          <p:cNvSpPr txBox="1"/>
          <p:nvPr>
            <p:ph idx="2" type="sldNum"/>
          </p:nvPr>
        </p:nvSpPr>
        <p:spPr>
          <a:xfrm>
            <a:off x="6796101" y="4906725"/>
            <a:ext cx="22104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/>
            </a:lvl1pPr>
            <a:lvl2pPr indent="0" lvl="1" marL="0" marR="0" algn="r">
              <a:spcBef>
                <a:spcPts val="0"/>
              </a:spcBef>
              <a:buNone/>
              <a:defRPr/>
            </a:lvl2pPr>
            <a:lvl3pPr indent="0" lvl="2" marL="0" marR="0" algn="r">
              <a:spcBef>
                <a:spcPts val="0"/>
              </a:spcBef>
              <a:buNone/>
              <a:defRPr/>
            </a:lvl3pPr>
            <a:lvl4pPr indent="0" lvl="3" marL="0" marR="0" algn="r">
              <a:spcBef>
                <a:spcPts val="0"/>
              </a:spcBef>
              <a:buNone/>
              <a:defRPr/>
            </a:lvl4pPr>
            <a:lvl5pPr indent="0" lvl="4" marL="0" marR="0" algn="r">
              <a:spcBef>
                <a:spcPts val="0"/>
              </a:spcBef>
              <a:buNone/>
              <a:defRPr/>
            </a:lvl5pPr>
            <a:lvl6pPr indent="0" lvl="5" marL="0" marR="0" algn="r">
              <a:spcBef>
                <a:spcPts val="0"/>
              </a:spcBef>
              <a:buNone/>
              <a:defRPr/>
            </a:lvl6pPr>
            <a:lvl7pPr indent="0" lvl="6" marL="0" marR="0" algn="r">
              <a:spcBef>
                <a:spcPts val="0"/>
              </a:spcBef>
              <a:buNone/>
              <a:defRPr/>
            </a:lvl7pPr>
            <a:lvl8pPr indent="0" lvl="7" marL="0" marR="0" algn="r">
              <a:spcBef>
                <a:spcPts val="0"/>
              </a:spcBef>
              <a:buNone/>
              <a:defRPr/>
            </a:lvl8pPr>
            <a:lvl9pPr indent="0" lvl="8" marL="0" marR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© </a:t>
            </a:r>
            <a:r>
              <a:rPr lang="en-GB" sz="7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rPr>
              <a:t>C the Signs 2025  |  Private &amp; Confidential</a:t>
            </a:r>
            <a:endParaRPr i="0" sz="700" u="none" cap="none" strike="noStrike">
              <a:solidFill>
                <a:schemeClr val="dk2"/>
              </a:solidFill>
              <a:latin typeface="Inter Tight"/>
              <a:ea typeface="Inter Tight"/>
              <a:cs typeface="Inter Tight"/>
              <a:sym typeface="Inter Tight"/>
            </a:endParaRPr>
          </a:p>
        </p:txBody>
      </p:sp>
      <p:sp>
        <p:nvSpPr>
          <p:cNvPr id="308" name="Google Shape;308;p41"/>
          <p:cNvSpPr txBox="1"/>
          <p:nvPr>
            <p:ph idx="3" type="title"/>
          </p:nvPr>
        </p:nvSpPr>
        <p:spPr>
          <a:xfrm>
            <a:off x="1695040" y="1724850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9" name="Google Shape;309;p41"/>
          <p:cNvSpPr txBox="1"/>
          <p:nvPr>
            <p:ph idx="1" type="body"/>
          </p:nvPr>
        </p:nvSpPr>
        <p:spPr>
          <a:xfrm>
            <a:off x="1771250" y="2103425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940"/>
              <a:buFont typeface="Arial"/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310" name="Google Shape;310;p41"/>
          <p:cNvSpPr txBox="1"/>
          <p:nvPr>
            <p:ph idx="4" type="title"/>
          </p:nvPr>
        </p:nvSpPr>
        <p:spPr>
          <a:xfrm>
            <a:off x="3861753" y="1724850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1" name="Google Shape;311;p41"/>
          <p:cNvSpPr txBox="1"/>
          <p:nvPr>
            <p:ph idx="5" type="body"/>
          </p:nvPr>
        </p:nvSpPr>
        <p:spPr>
          <a:xfrm>
            <a:off x="3937963" y="2103425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312" name="Google Shape;312;p41"/>
          <p:cNvSpPr txBox="1"/>
          <p:nvPr>
            <p:ph idx="6" type="title"/>
          </p:nvPr>
        </p:nvSpPr>
        <p:spPr>
          <a:xfrm>
            <a:off x="6172153" y="1724850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41"/>
          <p:cNvSpPr txBox="1"/>
          <p:nvPr>
            <p:ph idx="7" type="body"/>
          </p:nvPr>
        </p:nvSpPr>
        <p:spPr>
          <a:xfrm>
            <a:off x="6248363" y="2103425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314" name="Google Shape;314;p41"/>
          <p:cNvSpPr txBox="1"/>
          <p:nvPr>
            <p:ph idx="8" type="title"/>
          </p:nvPr>
        </p:nvSpPr>
        <p:spPr>
          <a:xfrm>
            <a:off x="1695040" y="3277325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41"/>
          <p:cNvSpPr txBox="1"/>
          <p:nvPr>
            <p:ph idx="9" type="body"/>
          </p:nvPr>
        </p:nvSpPr>
        <p:spPr>
          <a:xfrm>
            <a:off x="1771250" y="3655900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316" name="Google Shape;316;p41"/>
          <p:cNvSpPr txBox="1"/>
          <p:nvPr>
            <p:ph idx="13" type="title"/>
          </p:nvPr>
        </p:nvSpPr>
        <p:spPr>
          <a:xfrm>
            <a:off x="3861753" y="3277325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7" name="Google Shape;317;p41"/>
          <p:cNvSpPr txBox="1"/>
          <p:nvPr>
            <p:ph idx="14" type="body"/>
          </p:nvPr>
        </p:nvSpPr>
        <p:spPr>
          <a:xfrm>
            <a:off x="3937963" y="3655900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318" name="Google Shape;318;p41"/>
          <p:cNvSpPr txBox="1"/>
          <p:nvPr>
            <p:ph idx="15" type="title"/>
          </p:nvPr>
        </p:nvSpPr>
        <p:spPr>
          <a:xfrm>
            <a:off x="6172153" y="3277325"/>
            <a:ext cx="1420500" cy="454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72000" spcFirstLastPara="1" rIns="7200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9" name="Google Shape;319;p41"/>
          <p:cNvSpPr txBox="1"/>
          <p:nvPr>
            <p:ph idx="16" type="body"/>
          </p:nvPr>
        </p:nvSpPr>
        <p:spPr>
          <a:xfrm>
            <a:off x="6248363" y="3655900"/>
            <a:ext cx="1200600" cy="328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>
              <a:spcBef>
                <a:spcPts val="900"/>
              </a:spcBef>
              <a:spcAft>
                <a:spcPts val="0"/>
              </a:spcAft>
              <a:buSzPts val="1000"/>
              <a:buChar char="–"/>
              <a:defRPr sz="1000"/>
            </a:lvl3pPr>
            <a:lvl4pPr indent="-228600" lvl="3" marL="18288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>
              <a:spcBef>
                <a:spcPts val="900"/>
              </a:spcBef>
              <a:spcAft>
                <a:spcPts val="0"/>
              </a:spcAft>
              <a:buSzPts val="1000"/>
              <a:buNone/>
              <a:defRPr sz="1000"/>
            </a:lvl5pPr>
            <a:lvl6pPr indent="-292100" lvl="5" marL="2743200">
              <a:spcBef>
                <a:spcPts val="90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>
              <a:spcBef>
                <a:spcPts val="24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320" name="Google Shape;320;p41"/>
          <p:cNvSpPr txBox="1"/>
          <p:nvPr>
            <p:ph idx="17" type="body"/>
          </p:nvPr>
        </p:nvSpPr>
        <p:spPr>
          <a:xfrm>
            <a:off x="5908200" y="629609"/>
            <a:ext cx="2551500" cy="2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indent="-285750" lvl="1" marL="914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321" name="Google Shape;321;p41"/>
          <p:cNvSpPr/>
          <p:nvPr>
            <p:ph idx="18" type="pic"/>
          </p:nvPr>
        </p:nvSpPr>
        <p:spPr>
          <a:xfrm>
            <a:off x="5678375" y="644259"/>
            <a:ext cx="180600" cy="1806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4" name="Google Shape;324;p42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3pPr>
            <a:lvl4pPr indent="-228600" lvl="3" marL="18288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5" name="Google Shape;325;p4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6" name="Google Shape;326;p4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7" name="Google Shape;327;p4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6"/>
          <p:cNvSpPr/>
          <p:nvPr/>
        </p:nvSpPr>
        <p:spPr>
          <a:xfrm>
            <a:off x="-6839" y="-8388"/>
            <a:ext cx="9167617" cy="1828838"/>
          </a:xfrm>
          <a:custGeom>
            <a:rect b="b" l="l" r="r" t="t"/>
            <a:pathLst>
              <a:path extrusionOk="0" h="1828838" w="9167617">
                <a:moveTo>
                  <a:pt x="0" y="0"/>
                </a:moveTo>
                <a:cubicBezTo>
                  <a:pt x="296320" y="987804"/>
                  <a:pt x="851026" y="1835425"/>
                  <a:pt x="2666149" y="1828800"/>
                </a:cubicBezTo>
                <a:lnTo>
                  <a:pt x="9167617" y="1828800"/>
                </a:ln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" name="Google Shape;45;p6"/>
          <p:cNvSpPr txBox="1"/>
          <p:nvPr>
            <p:ph type="title"/>
          </p:nvPr>
        </p:nvSpPr>
        <p:spPr>
          <a:xfrm>
            <a:off x="684213" y="1412071"/>
            <a:ext cx="1111031" cy="45482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5430167" y="1576344"/>
            <a:ext cx="1636108" cy="315599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0" lIns="252000" spcFirstLastPara="1" rIns="0" wrap="square" tIns="72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2pPr>
            <a:lvl3pPr indent="-285750" lvl="2" marL="1371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02" showMasterSp="0">
  <p:cSld name="DIVIDER 02">
    <p:bg>
      <p:bgPr>
        <a:solidFill>
          <a:schemeClr val="accen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ctrTitle"/>
          </p:nvPr>
        </p:nvSpPr>
        <p:spPr>
          <a:xfrm>
            <a:off x="684212" y="2362631"/>
            <a:ext cx="1906587" cy="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sz="2000">
                <a:solidFill>
                  <a:schemeClr val="l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04" showMasterSp="0">
  <p:cSld name="DIVIDER 04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51" name="Google Shape;51;p8"/>
          <p:cNvSpPr txBox="1"/>
          <p:nvPr>
            <p:ph type="ctrTitle"/>
          </p:nvPr>
        </p:nvSpPr>
        <p:spPr>
          <a:xfrm>
            <a:off x="684213" y="2362631"/>
            <a:ext cx="1908000" cy="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sz="2000">
                <a:solidFill>
                  <a:schemeClr val="l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01" showMasterSp="0">
  <p:cSld name="DIVIDER 01">
    <p:bg>
      <p:bgPr>
        <a:solidFill>
          <a:schemeClr val="accen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/>
          <p:nvPr>
            <p:ph type="ctrTitle"/>
          </p:nvPr>
        </p:nvSpPr>
        <p:spPr>
          <a:xfrm>
            <a:off x="684212" y="2362631"/>
            <a:ext cx="1944687" cy="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sz="2000">
                <a:solidFill>
                  <a:schemeClr val="lt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" type="body"/>
          </p:nvPr>
        </p:nvSpPr>
        <p:spPr>
          <a:xfrm>
            <a:off x="4364355" y="536212"/>
            <a:ext cx="4779645" cy="38528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100"/>
              <a:buFont typeface="Inter Tight SemiBold"/>
              <a:buNone/>
              <a:defRPr sz="32100">
                <a:solidFill>
                  <a:schemeClr val="lt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57" name="Google Shape;57;p10"/>
          <p:cNvSpPr txBox="1"/>
          <p:nvPr>
            <p:ph idx="1" type="body"/>
          </p:nvPr>
        </p:nvSpPr>
        <p:spPr>
          <a:xfrm>
            <a:off x="684213" y="857681"/>
            <a:ext cx="7775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Char char="•"/>
              <a:defRPr/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Char char="–"/>
              <a:defRPr/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/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9" name="Google Shape;59;p10"/>
          <p:cNvSpPr txBox="1"/>
          <p:nvPr>
            <p:ph idx="2" type="body"/>
          </p:nvPr>
        </p:nvSpPr>
        <p:spPr>
          <a:xfrm>
            <a:off x="684214" y="283709"/>
            <a:ext cx="2182812" cy="1354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"/>
              <a:buFont typeface="Inter Tight SemiBold"/>
              <a:buNone/>
              <a:defRPr sz="700" cap="none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indent="-285750" lvl="1" marL="9144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0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indent="-285750" lvl="2" marL="1371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900"/>
              <a:buFont typeface="Inter Tight SemiBold"/>
              <a:buChar char="–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indent="-228600" lvl="3" marL="18288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indent="-228600" lvl="4" marL="22860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Inter Tight SemiBold"/>
              <a:buNone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indent="-320039" lvl="5" marL="2743200" algn="l">
              <a:spcBef>
                <a:spcPts val="90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indent="-320040" lvl="7" marL="36576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indent="-320040" lvl="8" marL="4114800" algn="l">
              <a:spcBef>
                <a:spcPts val="360"/>
              </a:spcBef>
              <a:spcAft>
                <a:spcPts val="0"/>
              </a:spcAft>
              <a:buSzPts val="1440"/>
              <a:buFont typeface="Inter Tight SemiBold"/>
              <a:buChar char="•"/>
              <a:defRPr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19.xml"/><Relationship Id="rId42" Type="http://schemas.openxmlformats.org/officeDocument/2006/relationships/slideLayout" Target="../slideLayouts/slideLayout41.xml"/><Relationship Id="rId41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43" Type="http://schemas.openxmlformats.org/officeDocument/2006/relationships/theme" Target="../theme/theme1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39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15.xml"/><Relationship Id="rId3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6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684213" y="424096"/>
            <a:ext cx="7775576" cy="454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i="0" sz="2400" u="none" cap="none" strike="noStrike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i="0" sz="2400" u="none" cap="none" strike="noStrike">
                <a:solidFill>
                  <a:srgbClr val="5F5F5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i="0" sz="2400" u="none" cap="none" strike="noStrike">
                <a:solidFill>
                  <a:srgbClr val="5F5F5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i="0" sz="2400" u="none" cap="none" strike="noStrike">
                <a:solidFill>
                  <a:srgbClr val="5F5F5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i="0" sz="2400" u="none" cap="none" strike="noStrike">
                <a:solidFill>
                  <a:srgbClr val="5F5F5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i="0" sz="2400" u="none" cap="none" strike="noStrike">
                <a:solidFill>
                  <a:srgbClr val="5F5F5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i="0" sz="2400" u="none" cap="none" strike="noStrike">
                <a:solidFill>
                  <a:srgbClr val="5F5F5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i="0" sz="2400" u="none" cap="none" strike="noStrike">
                <a:solidFill>
                  <a:srgbClr val="5F5F5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Font typeface="Inter Tight SemiBold"/>
              <a:buNone/>
              <a:defRPr i="0" sz="2400" u="none" cap="none" strike="noStrike">
                <a:solidFill>
                  <a:srgbClr val="5F5F5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4212" y="1333501"/>
            <a:ext cx="7775700" cy="3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Inter Tight Medium"/>
              <a:buNone/>
              <a:defRPr i="0" sz="900" u="none" cap="none" strike="noStrike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Inter Tight Medium"/>
              <a:buChar char="•"/>
              <a:defRPr i="0" sz="900" u="none" cap="none" strike="noStrike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defRPr>
            </a:lvl2pPr>
            <a:lvl3pPr indent="-285750" lvl="2" marL="13716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Inter Tight Medium"/>
              <a:buChar char="–"/>
              <a:defRPr i="0" sz="900" u="none" cap="none" strike="noStrike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Inter Tight Medium"/>
              <a:buNone/>
              <a:defRPr i="0" sz="1400" u="none" cap="none" strike="noStrike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Inter Tight Medium"/>
              <a:buNone/>
              <a:defRPr i="0" sz="1400" u="none" cap="none" strike="noStrike">
                <a:solidFill>
                  <a:schemeClr val="accent1"/>
                </a:solidFill>
                <a:latin typeface="Inter Tight Medium"/>
                <a:ea typeface="Inter Tight Medium"/>
                <a:cs typeface="Inter Tight Medium"/>
                <a:sym typeface="Inter Tight Medium"/>
              </a:defRPr>
            </a:lvl5pPr>
            <a:lvl6pPr indent="-289560" lvl="5" marL="2743200" marR="0" rtl="0" algn="l">
              <a:spcBef>
                <a:spcPts val="900"/>
              </a:spcBef>
              <a:spcAft>
                <a:spcPts val="0"/>
              </a:spcAft>
              <a:buClr>
                <a:srgbClr val="A4A2D6"/>
              </a:buClr>
              <a:buSzPts val="960"/>
              <a:buFont typeface="Inter Tight Medium"/>
              <a:buChar char="•"/>
              <a:defRPr i="0" sz="1200" u="none" cap="none" strike="noStrike">
                <a:solidFill>
                  <a:srgbClr val="5F5F5F"/>
                </a:solidFill>
                <a:latin typeface="Inter Tight Medium"/>
                <a:ea typeface="Inter Tight Medium"/>
                <a:cs typeface="Inter Tight Medium"/>
                <a:sym typeface="Inter Tight Medium"/>
              </a:defRPr>
            </a:lvl6pPr>
            <a:lvl7pPr indent="-289560" lvl="6" marL="3200400" marR="0" rtl="0" algn="l">
              <a:spcBef>
                <a:spcPts val="240"/>
              </a:spcBef>
              <a:spcAft>
                <a:spcPts val="0"/>
              </a:spcAft>
              <a:buClr>
                <a:srgbClr val="A4A2D6"/>
              </a:buClr>
              <a:buSzPts val="960"/>
              <a:buFont typeface="Inter Tight Medium"/>
              <a:buChar char="•"/>
              <a:defRPr i="0" sz="1200" u="none" cap="none" strike="noStrike">
                <a:solidFill>
                  <a:srgbClr val="5F5F5F"/>
                </a:solidFill>
                <a:latin typeface="Inter Tight Medium"/>
                <a:ea typeface="Inter Tight Medium"/>
                <a:cs typeface="Inter Tight Medium"/>
                <a:sym typeface="Inter Tight Medium"/>
              </a:defRPr>
            </a:lvl7pPr>
            <a:lvl8pPr indent="-289559" lvl="7" marL="3657600" marR="0" rtl="0" algn="l">
              <a:spcBef>
                <a:spcPts val="240"/>
              </a:spcBef>
              <a:spcAft>
                <a:spcPts val="0"/>
              </a:spcAft>
              <a:buClr>
                <a:srgbClr val="A4A2D6"/>
              </a:buClr>
              <a:buSzPts val="960"/>
              <a:buFont typeface="Inter Tight Medium"/>
              <a:buChar char="•"/>
              <a:defRPr i="0" sz="1200" u="none" cap="none" strike="noStrike">
                <a:solidFill>
                  <a:srgbClr val="5F5F5F"/>
                </a:solidFill>
                <a:latin typeface="Inter Tight Medium"/>
                <a:ea typeface="Inter Tight Medium"/>
                <a:cs typeface="Inter Tight Medium"/>
                <a:sym typeface="Inter Tight Medium"/>
              </a:defRPr>
            </a:lvl8pPr>
            <a:lvl9pPr indent="-289559" lvl="8" marL="4114800" marR="0" rtl="0" algn="l">
              <a:spcBef>
                <a:spcPts val="240"/>
              </a:spcBef>
              <a:spcAft>
                <a:spcPts val="0"/>
              </a:spcAft>
              <a:buClr>
                <a:srgbClr val="A4A2D6"/>
              </a:buClr>
              <a:buSzPts val="960"/>
              <a:buFont typeface="Inter Tight Medium"/>
              <a:buChar char="•"/>
              <a:defRPr i="0" sz="1200" u="none" cap="none" strike="noStrike">
                <a:solidFill>
                  <a:srgbClr val="5F5F5F"/>
                </a:solidFill>
                <a:latin typeface="Inter Tight Medium"/>
                <a:ea typeface="Inter Tight Medium"/>
                <a:cs typeface="Inter Tight Medium"/>
                <a:sym typeface="Inter Tight Medium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93669" y="4906615"/>
            <a:ext cx="128043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i="0" sz="700" u="none" cap="none" strike="noStrike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indent="0" lvl="1" marL="0" marR="0" rtl="0" algn="r">
              <a:spcBef>
                <a:spcPts val="0"/>
              </a:spcBef>
              <a:buNone/>
              <a:defRPr i="0" sz="700" u="none" cap="none" strike="noStrike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2pPr>
            <a:lvl3pPr indent="0" lvl="2" marL="0" marR="0" rtl="0" algn="r">
              <a:spcBef>
                <a:spcPts val="0"/>
              </a:spcBef>
              <a:buNone/>
              <a:defRPr i="0" sz="700" u="none" cap="none" strike="noStrike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3pPr>
            <a:lvl4pPr indent="0" lvl="3" marL="0" marR="0" rtl="0" algn="r">
              <a:spcBef>
                <a:spcPts val="0"/>
              </a:spcBef>
              <a:buNone/>
              <a:defRPr i="0" sz="700" u="none" cap="none" strike="noStrike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4pPr>
            <a:lvl5pPr indent="0" lvl="4" marL="0" marR="0" rtl="0" algn="r">
              <a:spcBef>
                <a:spcPts val="0"/>
              </a:spcBef>
              <a:buNone/>
              <a:defRPr i="0" sz="700" u="none" cap="none" strike="noStrike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5pPr>
            <a:lvl6pPr indent="0" lvl="5" marL="0" marR="0" rtl="0" algn="r">
              <a:spcBef>
                <a:spcPts val="0"/>
              </a:spcBef>
              <a:buNone/>
              <a:defRPr i="0" sz="700" u="none" cap="none" strike="noStrike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6pPr>
            <a:lvl7pPr indent="0" lvl="6" marL="0" marR="0" rtl="0" algn="r">
              <a:spcBef>
                <a:spcPts val="0"/>
              </a:spcBef>
              <a:buNone/>
              <a:defRPr i="0" sz="700" u="none" cap="none" strike="noStrike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7pPr>
            <a:lvl8pPr indent="0" lvl="7" marL="0" marR="0" rtl="0" algn="r">
              <a:spcBef>
                <a:spcPts val="0"/>
              </a:spcBef>
              <a:buNone/>
              <a:defRPr i="0" sz="700" u="none" cap="none" strike="noStrike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8pPr>
            <a:lvl9pPr indent="0" lvl="8" marL="0" marR="0" rtl="0" algn="r">
              <a:spcBef>
                <a:spcPts val="0"/>
              </a:spcBef>
              <a:buNone/>
              <a:defRPr i="0" sz="700" u="none" cap="none" strike="noStrike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" name="Google Shape;14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84213" y="4920012"/>
            <a:ext cx="529125" cy="10502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"/>
          <p:cNvSpPr txBox="1"/>
          <p:nvPr/>
        </p:nvSpPr>
        <p:spPr>
          <a:xfrm>
            <a:off x="6755775" y="4963964"/>
            <a:ext cx="22509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© C THE SIGNS 2025</a:t>
            </a:r>
            <a:endParaRPr sz="6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  <p:sldLayoutId id="2147483685" r:id="rId39"/>
    <p:sldLayoutId id="2147483686" r:id="rId40"/>
    <p:sldLayoutId id="2147483687" r:id="rId41"/>
    <p:sldLayoutId id="2147483688" r:id="rId42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5329">
          <p15:clr>
            <a:srgbClr val="F26B43"/>
          </p15:clr>
        </p15:guide>
        <p15:guide id="2" orient="horz" pos="1325">
          <p15:clr>
            <a:srgbClr val="F26B43"/>
          </p15:clr>
        </p15:guide>
        <p15:guide id="3" pos="2880">
          <p15:clr>
            <a:srgbClr val="F26B43"/>
          </p15:clr>
        </p15:guide>
        <p15:guide id="4" pos="7469">
          <p15:clr>
            <a:srgbClr val="F26B43"/>
          </p15:clr>
        </p15:guide>
        <p15:guide id="5" orient="horz" pos="3822">
          <p15:clr>
            <a:srgbClr val="F26B43"/>
          </p15:clr>
        </p15:guide>
        <p15:guide id="6" orient="horz" pos="259">
          <p15:clr>
            <a:srgbClr val="F26B43"/>
          </p15:clr>
        </p15:guide>
        <p15:guide id="7" orient="horz" pos="4110">
          <p15:clr>
            <a:srgbClr val="F26B43"/>
          </p15:clr>
        </p15:guide>
        <p15:guide id="8" orient="horz" pos="840">
          <p15:clr>
            <a:srgbClr val="F26B43"/>
          </p15:clr>
        </p15:guide>
        <p15:guide id="9" orient="horz" pos="2981">
          <p15:clr>
            <a:srgbClr val="F26B43"/>
          </p15:clr>
        </p15:guide>
        <p15:guide id="10" orient="horz" pos="554">
          <p15:clr>
            <a:srgbClr val="F26B43"/>
          </p15:clr>
        </p15:guide>
        <p15:guide id="11" pos="431">
          <p15:clr>
            <a:srgbClr val="F26B43"/>
          </p15:clr>
        </p15:guide>
        <p15:guide id="12" pos="153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4.jpg"/><Relationship Id="rId4" Type="http://schemas.openxmlformats.org/officeDocument/2006/relationships/image" Target="../media/image7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7.png"/><Relationship Id="rId4" Type="http://schemas.openxmlformats.org/officeDocument/2006/relationships/image" Target="../media/image5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55.png"/><Relationship Id="rId6" Type="http://schemas.openxmlformats.org/officeDocument/2006/relationships/image" Target="../media/image6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2.png"/><Relationship Id="rId4" Type="http://schemas.openxmlformats.org/officeDocument/2006/relationships/image" Target="../media/image23.png"/><Relationship Id="rId5" Type="http://schemas.openxmlformats.org/officeDocument/2006/relationships/image" Target="../media/image69.png"/><Relationship Id="rId6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Relationship Id="rId4" Type="http://schemas.openxmlformats.org/officeDocument/2006/relationships/image" Target="../media/image67.png"/><Relationship Id="rId5" Type="http://schemas.openxmlformats.org/officeDocument/2006/relationships/image" Target="../media/image66.png"/><Relationship Id="rId6" Type="http://schemas.openxmlformats.org/officeDocument/2006/relationships/image" Target="../media/image6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6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5" Type="http://schemas.openxmlformats.org/officeDocument/2006/relationships/image" Target="../media/image16.png"/><Relationship Id="rId6" Type="http://schemas.openxmlformats.org/officeDocument/2006/relationships/image" Target="../media/image32.png"/><Relationship Id="rId7" Type="http://schemas.openxmlformats.org/officeDocument/2006/relationships/image" Target="../media/image22.png"/><Relationship Id="rId8" Type="http://schemas.openxmlformats.org/officeDocument/2006/relationships/image" Target="../media/image20.png"/><Relationship Id="rId11" Type="http://schemas.openxmlformats.org/officeDocument/2006/relationships/image" Target="../media/image25.png"/><Relationship Id="rId10" Type="http://schemas.openxmlformats.org/officeDocument/2006/relationships/image" Target="../media/image17.png"/><Relationship Id="rId13" Type="http://schemas.openxmlformats.org/officeDocument/2006/relationships/image" Target="../media/image18.png"/><Relationship Id="rId12" Type="http://schemas.openxmlformats.org/officeDocument/2006/relationships/image" Target="../media/image2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Relationship Id="rId4" Type="http://schemas.openxmlformats.org/officeDocument/2006/relationships/image" Target="../media/image70.png"/><Relationship Id="rId5" Type="http://schemas.openxmlformats.org/officeDocument/2006/relationships/image" Target="../media/image67.png"/><Relationship Id="rId6" Type="http://schemas.openxmlformats.org/officeDocument/2006/relationships/image" Target="../media/image7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73.png"/><Relationship Id="rId6" Type="http://schemas.openxmlformats.org/officeDocument/2006/relationships/image" Target="../media/image72.png"/><Relationship Id="rId7" Type="http://schemas.openxmlformats.org/officeDocument/2006/relationships/image" Target="../media/image7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Relationship Id="rId4" Type="http://schemas.openxmlformats.org/officeDocument/2006/relationships/image" Target="../media/image69.png"/><Relationship Id="rId5" Type="http://schemas.openxmlformats.org/officeDocument/2006/relationships/image" Target="../media/image2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9.png"/><Relationship Id="rId4" Type="http://schemas.openxmlformats.org/officeDocument/2006/relationships/image" Target="../media/image21.png"/></Relationships>
</file>

<file path=ppt/slides/_rels/slide24.xml.rels><?xml version="1.0" encoding="UTF-8" standalone="yes"?><Relationships xmlns="http://schemas.openxmlformats.org/package/2006/relationships"><Relationship Id="rId20" Type="http://schemas.openxmlformats.org/officeDocument/2006/relationships/hyperlink" Target="https://ascopubs.org/doi/10.1200/JCO.2025.43.16_suppl.8053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ncifrederick.cancer.gov/events/conferences/sites/default/files/inline-files/4th%20NCI%20Symposium%20on%20Cancer%20Health%20Disparities%20Program%20Booklet_0.pdf" TargetMode="External"/><Relationship Id="rId4" Type="http://schemas.openxmlformats.org/officeDocument/2006/relationships/hyperlink" Target="https://www.sciencedirect.com/science/article/abs/pii/S2213538324000869?via%3Dihub" TargetMode="External"/><Relationship Id="rId9" Type="http://schemas.openxmlformats.org/officeDocument/2006/relationships/hyperlink" Target="https://ascopubs.org/doi/10.1200/JCO.2024.42.16_suppl.1560" TargetMode="External"/><Relationship Id="rId5" Type="http://schemas.openxmlformats.org/officeDocument/2006/relationships/hyperlink" Target="https://aacrjournals.org/cancerres/article/85/8_Supplement_1/2518/757513/Abstract-2518-Implementing-an-AI-triage-platform?searchresult=1" TargetMode="External"/><Relationship Id="rId6" Type="http://schemas.openxmlformats.org/officeDocument/2006/relationships/hyperlink" Target="https://ascopubs.org/doi/10.1200/OP.2023.19.11_suppl.74" TargetMode="External"/><Relationship Id="rId7" Type="http://schemas.openxmlformats.org/officeDocument/2006/relationships/hyperlink" Target="https://ascopubs.org/doi/10.1200/JCO.2024.42.16_suppl.1560" TargetMode="External"/><Relationship Id="rId8" Type="http://schemas.openxmlformats.org/officeDocument/2006/relationships/hyperlink" Target="https://ascopubs.org/doi/10.1200/JCO.2024.42.16_suppl.1560" TargetMode="External"/><Relationship Id="rId11" Type="http://schemas.openxmlformats.org/officeDocument/2006/relationships/hyperlink" Target="https://ascopubs.org/doi/10.1200/JCO.2023.41.16_suppl.1562" TargetMode="External"/><Relationship Id="rId10" Type="http://schemas.openxmlformats.org/officeDocument/2006/relationships/hyperlink" Target="https://ascopubs.org/doi/10.1200/JCO.2023.41.16_suppl.1562" TargetMode="External"/><Relationship Id="rId13" Type="http://schemas.openxmlformats.org/officeDocument/2006/relationships/hyperlink" Target="https://sabcs.multilearning.com/sabcs/2024/breast-cancer-symposium/4149200/bea.bakshi.p2.02.28.challenges.and.opportunities.in.early.diagnosis.of.breast.html?f=listing%3D0*browseby%3D8*sortby%3D1*search%3Dbakshi" TargetMode="External"/><Relationship Id="rId12" Type="http://schemas.openxmlformats.org/officeDocument/2006/relationships/hyperlink" Target="https://ascopubs.org/doi/10.1200/JCO.2023.41.16_suppl.1562" TargetMode="External"/><Relationship Id="rId15" Type="http://schemas.openxmlformats.org/officeDocument/2006/relationships/hyperlink" Target="https://ascopubs.org/doi/10.1200/JCO.2025.43.4_suppl.54" TargetMode="External"/><Relationship Id="rId14" Type="http://schemas.openxmlformats.org/officeDocument/2006/relationships/hyperlink" Target="https://jnccn.org/view/journals/jnccn/23/3.5/article-BIO25-027.xml" TargetMode="External"/><Relationship Id="rId17" Type="http://schemas.openxmlformats.org/officeDocument/2006/relationships/hyperlink" Target="https://ascopubs.org/doi/10.1200/JCO.2025.43.5_suppl.371" TargetMode="External"/><Relationship Id="rId16" Type="http://schemas.openxmlformats.org/officeDocument/2006/relationships/hyperlink" Target="https://ascopubs.org/doi/10.1200/JCO.2025.43.5_suppl.371" TargetMode="External"/><Relationship Id="rId19" Type="http://schemas.openxmlformats.org/officeDocument/2006/relationships/hyperlink" Target="https://www.mcrc.manchester.ac.uk/wp-content/uploads/2025/04/3882_MCRC_Ca-PRI-2025_conference_abstract_booklet-3.pdf" TargetMode="External"/><Relationship Id="rId18" Type="http://schemas.openxmlformats.org/officeDocument/2006/relationships/hyperlink" Target="https://ascopubs.org/doi/10.1200/JCO.2025.43.5_suppl.371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29.png"/><Relationship Id="rId6" Type="http://schemas.openxmlformats.org/officeDocument/2006/relationships/image" Target="../media/image2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png"/><Relationship Id="rId4" Type="http://schemas.openxmlformats.org/officeDocument/2006/relationships/image" Target="../media/image26.png"/><Relationship Id="rId9" Type="http://schemas.openxmlformats.org/officeDocument/2006/relationships/image" Target="../media/image38.png"/><Relationship Id="rId5" Type="http://schemas.openxmlformats.org/officeDocument/2006/relationships/image" Target="../media/image31.png"/><Relationship Id="rId6" Type="http://schemas.openxmlformats.org/officeDocument/2006/relationships/image" Target="../media/image30.png"/><Relationship Id="rId7" Type="http://schemas.openxmlformats.org/officeDocument/2006/relationships/image" Target="../media/image33.png"/><Relationship Id="rId8" Type="http://schemas.openxmlformats.org/officeDocument/2006/relationships/image" Target="../media/image35.png"/><Relationship Id="rId11" Type="http://schemas.openxmlformats.org/officeDocument/2006/relationships/image" Target="../media/image37.png"/><Relationship Id="rId10" Type="http://schemas.openxmlformats.org/officeDocument/2006/relationships/image" Target="../media/image36.png"/><Relationship Id="rId13" Type="http://schemas.openxmlformats.org/officeDocument/2006/relationships/image" Target="../media/image41.png"/><Relationship Id="rId12" Type="http://schemas.openxmlformats.org/officeDocument/2006/relationships/image" Target="../media/image3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0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Relationship Id="rId5" Type="http://schemas.openxmlformats.org/officeDocument/2006/relationships/image" Target="../media/image61.png"/><Relationship Id="rId6" Type="http://schemas.openxmlformats.org/officeDocument/2006/relationships/image" Target="../media/image59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10" Type="http://schemas.openxmlformats.org/officeDocument/2006/relationships/image" Target="../media/image4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0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Relationship Id="rId5" Type="http://schemas.openxmlformats.org/officeDocument/2006/relationships/image" Target="../media/image61.png"/><Relationship Id="rId6" Type="http://schemas.openxmlformats.org/officeDocument/2006/relationships/image" Target="../media/image59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7.png"/><Relationship Id="rId4" Type="http://schemas.openxmlformats.org/officeDocument/2006/relationships/image" Target="../media/image5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7.png"/><Relationship Id="rId4" Type="http://schemas.openxmlformats.org/officeDocument/2006/relationships/image" Target="../media/image49.png"/><Relationship Id="rId5" Type="http://schemas.openxmlformats.org/officeDocument/2006/relationships/image" Target="../media/image5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drive.google.com/file/d/1_7vhA41N1bKJ3nvkdcjgYaG_DQsBJ17F/view" TargetMode="External"/><Relationship Id="rId4" Type="http://schemas.openxmlformats.org/officeDocument/2006/relationships/image" Target="../media/image5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p43" title="Stocksy_txp973e9335EP8400_Large_5552115_edit-VSCO.jpeg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0467" l="37496" r="0" t="26739"/>
          <a:stretch/>
        </p:blipFill>
        <p:spPr>
          <a:xfrm>
            <a:off x="0" y="0"/>
            <a:ext cx="9144003" cy="5143501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pic>
      <p:sp>
        <p:nvSpPr>
          <p:cNvPr id="333" name="Google Shape;333;p43"/>
          <p:cNvSpPr txBox="1"/>
          <p:nvPr>
            <p:ph type="ctrTitle"/>
          </p:nvPr>
        </p:nvSpPr>
        <p:spPr>
          <a:xfrm>
            <a:off x="1026714" y="3570547"/>
            <a:ext cx="7090500" cy="2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Transforming Primary Care Cancer detection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34" name="Google Shape;334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52275" y="1702850"/>
            <a:ext cx="2039450" cy="1245124"/>
          </a:xfrm>
          <a:prstGeom prst="rect">
            <a:avLst/>
          </a:prstGeom>
          <a:noFill/>
          <a:ln>
            <a:noFill/>
          </a:ln>
          <a:effectLst>
            <a:outerShdw blurRad="485775" rotWithShape="0" algn="bl" dist="28575">
              <a:srgbClr val="000000">
                <a:alpha val="91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52"/>
          <p:cNvSpPr txBox="1"/>
          <p:nvPr>
            <p:ph type="title"/>
          </p:nvPr>
        </p:nvSpPr>
        <p:spPr>
          <a:xfrm>
            <a:off x="684225" y="424100"/>
            <a:ext cx="4179000" cy="1032600"/>
          </a:xfrm>
          <a:prstGeom prst="rect">
            <a:avLst/>
          </a:prstGeom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Fast, integrated teledermatology across primary and community care</a:t>
            </a:r>
            <a:endParaRPr/>
          </a:p>
        </p:txBody>
      </p:sp>
      <p:sp>
        <p:nvSpPr>
          <p:cNvPr id="495" name="Google Shape;495;p52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6" name="Google Shape;496;p52"/>
          <p:cNvSpPr txBox="1"/>
          <p:nvPr>
            <p:ph idx="4" type="body"/>
          </p:nvPr>
        </p:nvSpPr>
        <p:spPr>
          <a:xfrm>
            <a:off x="684214" y="283709"/>
            <a:ext cx="2182800" cy="135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TELEDERMATOLOGY</a:t>
            </a:r>
            <a:endParaRPr/>
          </a:p>
        </p:txBody>
      </p:sp>
      <p:sp>
        <p:nvSpPr>
          <p:cNvPr id="497" name="Google Shape;497;p52"/>
          <p:cNvSpPr txBox="1"/>
          <p:nvPr>
            <p:ph idx="1" type="body"/>
          </p:nvPr>
        </p:nvSpPr>
        <p:spPr>
          <a:xfrm>
            <a:off x="5552225" y="515488"/>
            <a:ext cx="3196500" cy="553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Healthcare professional anywhere can securely upload dermatoscopic and macroscopic images directly to the urgent suspected skin cancer referral — with no additional software required. It takes less than 30 seconds, automatically codes and saves to the patient record, and compresses the image for optimal quality before sending via eRS.</a:t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900"/>
              </a:spcAft>
              <a:buNone/>
            </a:pPr>
            <a:r>
              <a:t/>
            </a:r>
            <a:endParaRPr/>
          </a:p>
        </p:txBody>
      </p:sp>
      <p:pic>
        <p:nvPicPr>
          <p:cNvPr id="498" name="Google Shape;498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3200" y="515491"/>
            <a:ext cx="240975" cy="27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400" y="1618075"/>
            <a:ext cx="8556175" cy="304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53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PSA Monitoring</a:t>
            </a:r>
            <a:endParaRPr/>
          </a:p>
        </p:txBody>
      </p:sp>
      <p:sp>
        <p:nvSpPr>
          <p:cNvPr id="505" name="Google Shape;505;p53"/>
          <p:cNvSpPr txBox="1"/>
          <p:nvPr>
            <p:ph idx="4294967295" type="body"/>
          </p:nvPr>
        </p:nvSpPr>
        <p:spPr>
          <a:xfrm>
            <a:off x="684214" y="283709"/>
            <a:ext cx="2182800" cy="13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900"/>
              </a:spcAft>
              <a:buNone/>
            </a:pPr>
            <a:r>
              <a:rPr lang="en-GB" sz="700">
                <a:solidFill>
                  <a:schemeClr val="accent1"/>
                </a:solidFill>
              </a:rPr>
              <a:t>TIMELY DELIVERY</a:t>
            </a:r>
            <a:endParaRPr sz="700">
              <a:solidFill>
                <a:schemeClr val="accent1"/>
              </a:solidFill>
            </a:endParaRPr>
          </a:p>
        </p:txBody>
      </p:sp>
      <p:pic>
        <p:nvPicPr>
          <p:cNvPr id="506" name="Google Shape;506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225" y="1091600"/>
            <a:ext cx="5466400" cy="3577600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53"/>
          <p:cNvSpPr txBox="1"/>
          <p:nvPr/>
        </p:nvSpPr>
        <p:spPr>
          <a:xfrm>
            <a:off x="6095120" y="1056400"/>
            <a:ext cx="29097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●"/>
            </a:pPr>
            <a:r>
              <a:rPr lang="en-GB" sz="900">
                <a:latin typeface="Inter Tight"/>
                <a:ea typeface="Inter Tight"/>
                <a:cs typeface="Inter Tight"/>
                <a:sym typeface="Inter Tight"/>
              </a:rPr>
              <a:t>Set patient protocols, follow up, frequency and PSA threshold in dashboard</a:t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●"/>
            </a:pPr>
            <a:r>
              <a:rPr lang="en-GB" sz="900">
                <a:latin typeface="Inter Tight"/>
                <a:ea typeface="Inter Tight"/>
                <a:cs typeface="Inter Tight"/>
                <a:sym typeface="Inter Tight"/>
              </a:rPr>
              <a:t>Patients needing repeat PSA tests viewable in PSA dashboard with automated flags for when PSA tests need requesting on ICE and flags for when a test result is abnormal</a:t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●"/>
            </a:pPr>
            <a:r>
              <a:rPr lang="en-GB" sz="900">
                <a:latin typeface="Inter Tight"/>
                <a:ea typeface="Inter Tight"/>
                <a:cs typeface="Inter Tight"/>
                <a:sym typeface="Inter Tight"/>
              </a:rPr>
              <a:t>Automated symptom questionnaire to patient with abnormal PSA result</a:t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●"/>
            </a:pPr>
            <a:r>
              <a:rPr lang="en-GB" sz="900">
                <a:latin typeface="Inter Tight"/>
                <a:ea typeface="Inter Tight"/>
                <a:cs typeface="Inter Tight"/>
                <a:sym typeface="Inter Tight"/>
              </a:rPr>
              <a:t>Clinical protocol for actioning patients with abnormal PSA results</a:t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●"/>
            </a:pPr>
            <a:r>
              <a:rPr lang="en-GB" sz="900">
                <a:latin typeface="Inter Tight"/>
                <a:ea typeface="Inter Tight"/>
                <a:cs typeface="Inter Tight"/>
                <a:sym typeface="Inter Tight"/>
              </a:rPr>
              <a:t>NHS app integration enabling patients to see their PSA appointment plan, test results and submit symptom questionnaires</a:t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●"/>
            </a:pPr>
            <a:r>
              <a:rPr lang="en-GB" sz="900">
                <a:latin typeface="Inter Tight"/>
                <a:ea typeface="Inter Tight"/>
                <a:cs typeface="Inter Tight"/>
                <a:sym typeface="Inter Tight"/>
              </a:rPr>
              <a:t>Track PSA test result &amp; trend over time to identify patients with a rising PSA results below threshold (e.g. would not be flagged as abnormal)</a:t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Font typeface="Inter Tight"/>
              <a:buChar char="●"/>
            </a:pPr>
            <a:r>
              <a:rPr lang="en-GB" sz="900">
                <a:latin typeface="Inter Tight"/>
                <a:ea typeface="Inter Tight"/>
                <a:cs typeface="Inter Tight"/>
                <a:sym typeface="Inter Tight"/>
              </a:rPr>
              <a:t>Assess patients on hormone therapy which can artificially reduce PSA levels</a:t>
            </a:r>
            <a:endParaRPr sz="900">
              <a:latin typeface="Inter Tight"/>
              <a:ea typeface="Inter Tight"/>
              <a:cs typeface="Inter Tight"/>
              <a:sym typeface="Inter T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3" name="Google Shape;513;p54"/>
          <p:cNvCxnSpPr>
            <a:stCxn id="514" idx="6"/>
          </p:cNvCxnSpPr>
          <p:nvPr/>
        </p:nvCxnSpPr>
        <p:spPr>
          <a:xfrm>
            <a:off x="763125" y="2078906"/>
            <a:ext cx="7248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5" name="Google Shape;515;p54"/>
          <p:cNvSpPr txBox="1"/>
          <p:nvPr>
            <p:ph type="title"/>
          </p:nvPr>
        </p:nvSpPr>
        <p:spPr>
          <a:xfrm>
            <a:off x="684213" y="330996"/>
            <a:ext cx="7775700" cy="368400"/>
          </a:xfrm>
          <a:prstGeom prst="rect">
            <a:avLst/>
          </a:prstGeom>
        </p:spPr>
        <p:txBody>
          <a:bodyPr anchorCtr="0" anchor="t" bIns="0" lIns="0" spcFirstLastPara="1" rIns="0" wrap="square" tIns="72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AI-Powered Case Finding</a:t>
            </a:r>
            <a:endParaRPr/>
          </a:p>
        </p:txBody>
      </p:sp>
      <p:sp>
        <p:nvSpPr>
          <p:cNvPr id="516" name="Google Shape;516;p54"/>
          <p:cNvSpPr txBox="1"/>
          <p:nvPr>
            <p:ph idx="1" type="body"/>
          </p:nvPr>
        </p:nvSpPr>
        <p:spPr>
          <a:xfrm>
            <a:off x="684221" y="764575"/>
            <a:ext cx="5217000" cy="314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Enabling pre-programmed and customised searches across the electronic medical record, covering both structured (coded) and unstructured (free text) data.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54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14" name="Google Shape;514;p54"/>
          <p:cNvSpPr/>
          <p:nvPr/>
        </p:nvSpPr>
        <p:spPr>
          <a:xfrm>
            <a:off x="684225" y="2039456"/>
            <a:ext cx="78900" cy="78900"/>
          </a:xfrm>
          <a:prstGeom prst="ellipse">
            <a:avLst/>
          </a:prstGeom>
          <a:solidFill>
            <a:srgbClr val="8C1B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18" name="Google Shape;518;p54"/>
          <p:cNvSpPr/>
          <p:nvPr/>
        </p:nvSpPr>
        <p:spPr>
          <a:xfrm>
            <a:off x="2134525" y="2039451"/>
            <a:ext cx="78900" cy="78900"/>
          </a:xfrm>
          <a:prstGeom prst="ellipse">
            <a:avLst/>
          </a:prstGeom>
          <a:solidFill>
            <a:srgbClr val="8C1B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19" name="Google Shape;519;p54"/>
          <p:cNvSpPr/>
          <p:nvPr/>
        </p:nvSpPr>
        <p:spPr>
          <a:xfrm>
            <a:off x="3543350" y="2039456"/>
            <a:ext cx="78900" cy="78900"/>
          </a:xfrm>
          <a:prstGeom prst="ellipse">
            <a:avLst/>
          </a:prstGeom>
          <a:solidFill>
            <a:srgbClr val="8C1B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20" name="Google Shape;520;p54"/>
          <p:cNvSpPr/>
          <p:nvPr/>
        </p:nvSpPr>
        <p:spPr>
          <a:xfrm>
            <a:off x="5070438" y="2039456"/>
            <a:ext cx="78900" cy="78900"/>
          </a:xfrm>
          <a:prstGeom prst="ellipse">
            <a:avLst/>
          </a:prstGeom>
          <a:solidFill>
            <a:srgbClr val="8C1B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21" name="Google Shape;521;p54"/>
          <p:cNvSpPr/>
          <p:nvPr/>
        </p:nvSpPr>
        <p:spPr>
          <a:xfrm>
            <a:off x="6597550" y="2039456"/>
            <a:ext cx="78900" cy="78900"/>
          </a:xfrm>
          <a:prstGeom prst="ellipse">
            <a:avLst/>
          </a:prstGeom>
          <a:solidFill>
            <a:srgbClr val="8C1B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22" name="Google Shape;522;p54"/>
          <p:cNvSpPr/>
          <p:nvPr/>
        </p:nvSpPr>
        <p:spPr>
          <a:xfrm>
            <a:off x="684225" y="2295588"/>
            <a:ext cx="10632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Automated Identification</a:t>
            </a:r>
            <a:endParaRPr sz="1200">
              <a:solidFill>
                <a:srgbClr val="091F1D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523" name="Google Shape;523;p54"/>
          <p:cNvSpPr/>
          <p:nvPr/>
        </p:nvSpPr>
        <p:spPr>
          <a:xfrm>
            <a:off x="684225" y="2701618"/>
            <a:ext cx="1254000" cy="11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Patients who are eligible for symptomatic and asymptomatic pathways, aligned to national and local screening programmes, and targeted tumour specific cancer case finding. </a:t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724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24" name="Google Shape;524;p54"/>
          <p:cNvSpPr/>
          <p:nvPr/>
        </p:nvSpPr>
        <p:spPr>
          <a:xfrm>
            <a:off x="2134525" y="2295588"/>
            <a:ext cx="11034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Automated Invites</a:t>
            </a:r>
            <a:endParaRPr sz="1200">
              <a:solidFill>
                <a:srgbClr val="091F1D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525" name="Google Shape;525;p54"/>
          <p:cNvSpPr/>
          <p:nvPr/>
        </p:nvSpPr>
        <p:spPr>
          <a:xfrm>
            <a:off x="2134530" y="2701618"/>
            <a:ext cx="1196400" cy="11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with tailored communication to patients from their GP to book in for screening or to complete a tailored assessed. Translated SMS messages based on language. </a:t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724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26" name="Google Shape;526;p54"/>
          <p:cNvSpPr/>
          <p:nvPr/>
        </p:nvSpPr>
        <p:spPr>
          <a:xfrm>
            <a:off x="3543339" y="2295588"/>
            <a:ext cx="13167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Cancer risk assessment </a:t>
            </a:r>
            <a:endParaRPr sz="1200">
              <a:solidFill>
                <a:srgbClr val="091F1D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527" name="Google Shape;527;p54"/>
          <p:cNvSpPr/>
          <p:nvPr/>
        </p:nvSpPr>
        <p:spPr>
          <a:xfrm>
            <a:off x="3527235" y="2701618"/>
            <a:ext cx="1341900" cy="11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includes qualifying questions to determine eligibility for screening programmes and symptomatic cancer pathways, with the ability to identify gaps in the EHR and offer tailored questions.</a:t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724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28" name="Google Shape;528;p54"/>
          <p:cNvSpPr/>
          <p:nvPr/>
        </p:nvSpPr>
        <p:spPr>
          <a:xfrm>
            <a:off x="5065449" y="2295588"/>
            <a:ext cx="12540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Automated Reminders</a:t>
            </a:r>
            <a:endParaRPr sz="1200">
              <a:solidFill>
                <a:srgbClr val="091F1D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529" name="Google Shape;529;p54"/>
          <p:cNvSpPr/>
          <p:nvPr/>
        </p:nvSpPr>
        <p:spPr>
          <a:xfrm>
            <a:off x="5065440" y="2701618"/>
            <a:ext cx="1316700" cy="11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for patients to book appointments, collect diagnostic kits, or navigate in to care services. With patient information and safety-netting provided throughout pathway. </a:t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724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30" name="Google Shape;530;p54"/>
          <p:cNvSpPr/>
          <p:nvPr/>
        </p:nvSpPr>
        <p:spPr>
          <a:xfrm>
            <a:off x="6578449" y="2295588"/>
            <a:ext cx="12540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Tracking &amp; Confirmation </a:t>
            </a:r>
            <a:endParaRPr sz="1200">
              <a:solidFill>
                <a:srgbClr val="091F1D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531" name="Google Shape;531;p54"/>
          <p:cNvSpPr/>
          <p:nvPr/>
        </p:nvSpPr>
        <p:spPr>
          <a:xfrm>
            <a:off x="6578445" y="2701618"/>
            <a:ext cx="1196400" cy="11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of patient within pathway, ensuring adherence, with time to diagnosis tracked and any bottlenecks identified, and automated referral on to an Urgent Suspected Cancer Pathway for eligible patients. </a:t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724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32" name="Google Shape;532;p54"/>
          <p:cNvSpPr/>
          <p:nvPr/>
        </p:nvSpPr>
        <p:spPr>
          <a:xfrm>
            <a:off x="7971150" y="2295594"/>
            <a:ext cx="17241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Outcome</a:t>
            </a:r>
            <a:endParaRPr sz="1200">
              <a:solidFill>
                <a:srgbClr val="091F1D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533" name="Google Shape;533;p54"/>
          <p:cNvSpPr/>
          <p:nvPr/>
        </p:nvSpPr>
        <p:spPr>
          <a:xfrm>
            <a:off x="7971150" y="2574068"/>
            <a:ext cx="973800" cy="11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patients managed through to confirmation or exclusion of cancer diagnosis, with automated letters back to GP. </a:t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724"/>
              <a:buFont typeface="Arial"/>
              <a:buNone/>
            </a:pPr>
            <a:r>
              <a:t/>
            </a:r>
            <a:endParaRPr sz="900">
              <a:solidFill>
                <a:srgbClr val="091F1D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34" name="Google Shape;534;p54"/>
          <p:cNvSpPr/>
          <p:nvPr/>
        </p:nvSpPr>
        <p:spPr>
          <a:xfrm>
            <a:off x="7971150" y="2039456"/>
            <a:ext cx="78900" cy="78900"/>
          </a:xfrm>
          <a:prstGeom prst="ellipse">
            <a:avLst/>
          </a:prstGeom>
          <a:solidFill>
            <a:srgbClr val="8C1B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5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40" name="Google Shape;540;p55"/>
          <p:cNvSpPr txBox="1"/>
          <p:nvPr>
            <p:ph type="title"/>
          </p:nvPr>
        </p:nvSpPr>
        <p:spPr>
          <a:xfrm>
            <a:off x="684213" y="424096"/>
            <a:ext cx="7775700" cy="368400"/>
          </a:xfrm>
          <a:prstGeom prst="rect">
            <a:avLst/>
          </a:prstGeom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Digital assessment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accent1"/>
              </a:solidFill>
            </a:endParaRPr>
          </a:p>
        </p:txBody>
      </p:sp>
      <p:sp>
        <p:nvSpPr>
          <p:cNvPr id="541" name="Google Shape;541;p55"/>
          <p:cNvSpPr txBox="1"/>
          <p:nvPr>
            <p:ph idx="2" type="body"/>
          </p:nvPr>
        </p:nvSpPr>
        <p:spPr>
          <a:xfrm>
            <a:off x="684214" y="283709"/>
            <a:ext cx="2182800" cy="96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PATIENT EXPERIENCE</a:t>
            </a:r>
            <a:endParaRPr/>
          </a:p>
        </p:txBody>
      </p:sp>
      <p:pic>
        <p:nvPicPr>
          <p:cNvPr id="542" name="Google Shape;542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213" y="1243826"/>
            <a:ext cx="7818931" cy="243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43" name="Google Shape;543;p55"/>
          <p:cNvSpPr txBox="1"/>
          <p:nvPr/>
        </p:nvSpPr>
        <p:spPr>
          <a:xfrm>
            <a:off x="684225" y="4009050"/>
            <a:ext cx="58479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Lung, Pancreatic, Eosphocial, Breast, Endometrial, </a:t>
            </a:r>
            <a:endParaRPr sz="1700">
              <a:solidFill>
                <a:schemeClr val="accent1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7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Family History and many more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56"/>
          <p:cNvSpPr txBox="1"/>
          <p:nvPr>
            <p:ph idx="1" type="body"/>
          </p:nvPr>
        </p:nvSpPr>
        <p:spPr>
          <a:xfrm>
            <a:off x="1771250" y="2103425"/>
            <a:ext cx="1200600" cy="235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Patient can request FIT or sent invite</a:t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50" name="Google Shape;550;p56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1" name="Google Shape;551;p56"/>
          <p:cNvSpPr txBox="1"/>
          <p:nvPr>
            <p:ph idx="3" type="title"/>
          </p:nvPr>
        </p:nvSpPr>
        <p:spPr>
          <a:xfrm>
            <a:off x="1695040" y="1724850"/>
            <a:ext cx="1420500" cy="368400"/>
          </a:xfrm>
          <a:prstGeom prst="rect">
            <a:avLst/>
          </a:prstGeom>
        </p:spPr>
        <p:txBody>
          <a:bodyPr anchorCtr="0" anchor="t" bIns="0" lIns="72000" spcFirstLastPara="1" rIns="72000" wrap="square" tIns="72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Request</a:t>
            </a:r>
            <a:endParaRPr/>
          </a:p>
        </p:txBody>
      </p:sp>
      <p:sp>
        <p:nvSpPr>
          <p:cNvPr id="552" name="Google Shape;552;p56"/>
          <p:cNvSpPr txBox="1"/>
          <p:nvPr>
            <p:ph idx="4" type="title"/>
          </p:nvPr>
        </p:nvSpPr>
        <p:spPr>
          <a:xfrm>
            <a:off x="4177225" y="1724850"/>
            <a:ext cx="1200600" cy="368400"/>
          </a:xfrm>
          <a:prstGeom prst="rect">
            <a:avLst/>
          </a:prstGeom>
        </p:spPr>
        <p:txBody>
          <a:bodyPr anchorCtr="0" anchor="t" bIns="0" lIns="72000" spcFirstLastPara="1" rIns="72000" wrap="square" tIns="72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Assess</a:t>
            </a:r>
            <a:endParaRPr/>
          </a:p>
        </p:txBody>
      </p:sp>
      <p:sp>
        <p:nvSpPr>
          <p:cNvPr id="553" name="Google Shape;553;p56"/>
          <p:cNvSpPr txBox="1"/>
          <p:nvPr>
            <p:ph idx="5" type="body"/>
          </p:nvPr>
        </p:nvSpPr>
        <p:spPr>
          <a:xfrm>
            <a:off x="4253438" y="2103425"/>
            <a:ext cx="1200600" cy="235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patients completes </a:t>
            </a: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eligibility</a:t>
            </a: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 </a:t>
            </a: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assessment</a:t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54" name="Google Shape;554;p56"/>
          <p:cNvSpPr txBox="1"/>
          <p:nvPr>
            <p:ph idx="6" type="title"/>
          </p:nvPr>
        </p:nvSpPr>
        <p:spPr>
          <a:xfrm>
            <a:off x="6571076" y="1724850"/>
            <a:ext cx="1023000" cy="368400"/>
          </a:xfrm>
          <a:prstGeom prst="rect">
            <a:avLst/>
          </a:prstGeom>
        </p:spPr>
        <p:txBody>
          <a:bodyPr anchorCtr="0" anchor="t" bIns="0" lIns="72000" spcFirstLastPara="1" rIns="72000" wrap="square" tIns="72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Send</a:t>
            </a:r>
            <a:endParaRPr/>
          </a:p>
        </p:txBody>
      </p:sp>
      <p:sp>
        <p:nvSpPr>
          <p:cNvPr id="555" name="Google Shape;555;p56"/>
          <p:cNvSpPr txBox="1"/>
          <p:nvPr>
            <p:ph idx="7" type="body"/>
          </p:nvPr>
        </p:nvSpPr>
        <p:spPr>
          <a:xfrm>
            <a:off x="6647288" y="2103425"/>
            <a:ext cx="1200600" cy="353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Patient sent FIT to </a:t>
            </a: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their</a:t>
            </a: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 home or collected</a:t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56" name="Google Shape;556;p56"/>
          <p:cNvSpPr txBox="1"/>
          <p:nvPr>
            <p:ph idx="8" type="title"/>
          </p:nvPr>
        </p:nvSpPr>
        <p:spPr>
          <a:xfrm>
            <a:off x="1695051" y="3277325"/>
            <a:ext cx="1075800" cy="368400"/>
          </a:xfrm>
          <a:prstGeom prst="rect">
            <a:avLst/>
          </a:prstGeom>
        </p:spPr>
        <p:txBody>
          <a:bodyPr anchorCtr="0" anchor="t" bIns="0" lIns="72000" spcFirstLastPara="1" rIns="72000" wrap="square" tIns="72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13%</a:t>
            </a:r>
            <a:endParaRPr/>
          </a:p>
        </p:txBody>
      </p:sp>
      <p:sp>
        <p:nvSpPr>
          <p:cNvPr id="557" name="Google Shape;557;p56"/>
          <p:cNvSpPr txBox="1"/>
          <p:nvPr>
            <p:ph idx="9" type="body"/>
          </p:nvPr>
        </p:nvSpPr>
        <p:spPr>
          <a:xfrm>
            <a:off x="1771250" y="3655900"/>
            <a:ext cx="1200600" cy="117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FIT Positive rate</a:t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58" name="Google Shape;558;p56"/>
          <p:cNvSpPr txBox="1"/>
          <p:nvPr>
            <p:ph idx="13" type="title"/>
          </p:nvPr>
        </p:nvSpPr>
        <p:spPr>
          <a:xfrm>
            <a:off x="4177225" y="3277325"/>
            <a:ext cx="1276800" cy="368400"/>
          </a:xfrm>
          <a:prstGeom prst="rect">
            <a:avLst/>
          </a:prstGeom>
        </p:spPr>
        <p:txBody>
          <a:bodyPr anchorCtr="0" anchor="t" bIns="0" lIns="72000" spcFirstLastPara="1" rIns="72000" wrap="square" tIns="72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35% </a:t>
            </a:r>
            <a:endParaRPr/>
          </a:p>
        </p:txBody>
      </p:sp>
      <p:sp>
        <p:nvSpPr>
          <p:cNvPr id="559" name="Google Shape;559;p56"/>
          <p:cNvSpPr txBox="1"/>
          <p:nvPr>
            <p:ph idx="14" type="body"/>
          </p:nvPr>
        </p:nvSpPr>
        <p:spPr>
          <a:xfrm>
            <a:off x="4253438" y="3655900"/>
            <a:ext cx="1200600" cy="353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Polyps removed and/or now on bowel surveillance</a:t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60" name="Google Shape;560;p56"/>
          <p:cNvSpPr txBox="1"/>
          <p:nvPr>
            <p:ph idx="15" type="title"/>
          </p:nvPr>
        </p:nvSpPr>
        <p:spPr>
          <a:xfrm>
            <a:off x="6571075" y="3277325"/>
            <a:ext cx="979800" cy="368400"/>
          </a:xfrm>
          <a:prstGeom prst="rect">
            <a:avLst/>
          </a:prstGeom>
        </p:spPr>
        <p:txBody>
          <a:bodyPr anchorCtr="0" anchor="t" bIns="0" lIns="72000" spcFirstLastPara="1" rIns="72000" wrap="square" tIns="72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 min</a:t>
            </a:r>
            <a:endParaRPr/>
          </a:p>
        </p:txBody>
      </p:sp>
      <p:sp>
        <p:nvSpPr>
          <p:cNvPr id="561" name="Google Shape;561;p56"/>
          <p:cNvSpPr txBox="1"/>
          <p:nvPr>
            <p:ph idx="16" type="body"/>
          </p:nvPr>
        </p:nvSpPr>
        <p:spPr>
          <a:xfrm>
            <a:off x="6647288" y="3655900"/>
            <a:ext cx="1200600" cy="117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Inter Tight Medium"/>
                <a:ea typeface="Inter Tight Medium"/>
                <a:cs typeface="Inter Tight Medium"/>
                <a:sym typeface="Inter Tight Medium"/>
              </a:rPr>
              <a:t>No GP time required</a:t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562" name="Google Shape;562;p56"/>
          <p:cNvSpPr txBox="1"/>
          <p:nvPr>
            <p:ph type="title"/>
          </p:nvPr>
        </p:nvSpPr>
        <p:spPr>
          <a:xfrm>
            <a:off x="684213" y="424096"/>
            <a:ext cx="7775700" cy="368400"/>
          </a:xfrm>
          <a:prstGeom prst="rect">
            <a:avLst/>
          </a:prstGeom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Making FIT tests accessible  </a:t>
            </a:r>
            <a:endParaRPr/>
          </a:p>
        </p:txBody>
      </p:sp>
      <p:sp>
        <p:nvSpPr>
          <p:cNvPr id="563" name="Google Shape;563;p56"/>
          <p:cNvSpPr txBox="1"/>
          <p:nvPr>
            <p:ph idx="17" type="body"/>
          </p:nvPr>
        </p:nvSpPr>
        <p:spPr>
          <a:xfrm>
            <a:off x="684214" y="283709"/>
            <a:ext cx="2182800" cy="96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Colorectal</a:t>
            </a:r>
            <a:r>
              <a:rPr lang="en-GB" sz="700">
                <a:solidFill>
                  <a:schemeClr val="accent1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 Pathway: </a:t>
            </a:r>
            <a:endParaRPr sz="700">
              <a:solidFill>
                <a:schemeClr val="accent1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564" name="Google Shape;564;p56"/>
          <p:cNvSpPr txBox="1"/>
          <p:nvPr>
            <p:ph idx="17" type="body"/>
          </p:nvPr>
        </p:nvSpPr>
        <p:spPr>
          <a:xfrm>
            <a:off x="684224" y="879475"/>
            <a:ext cx="36192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</a:rPr>
              <a:t>The self-assessment pathway reducing </a:t>
            </a:r>
            <a:r>
              <a:rPr lang="en-GB" sz="1000">
                <a:solidFill>
                  <a:schemeClr val="dk1"/>
                </a:solidFill>
              </a:rPr>
              <a:t>pressure</a:t>
            </a:r>
            <a:r>
              <a:rPr lang="en-GB" sz="1000">
                <a:solidFill>
                  <a:schemeClr val="dk1"/>
                </a:solidFill>
              </a:rPr>
              <a:t> on primary care, making FIT tests easier to access &amp; reducing cost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57"/>
          <p:cNvSpPr txBox="1"/>
          <p:nvPr>
            <p:ph type="ctrTitle"/>
          </p:nvPr>
        </p:nvSpPr>
        <p:spPr>
          <a:xfrm>
            <a:off x="977275" y="1931625"/>
            <a:ext cx="7577100" cy="1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100"/>
              <a:t>Real-world impact &amp; Research - NHS</a:t>
            </a:r>
            <a:endParaRPr sz="510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4" name="Google Shape;574;p58"/>
          <p:cNvCxnSpPr>
            <a:stCxn id="575" idx="2"/>
          </p:cNvCxnSpPr>
          <p:nvPr/>
        </p:nvCxnSpPr>
        <p:spPr>
          <a:xfrm>
            <a:off x="1932602" y="1976425"/>
            <a:ext cx="0" cy="2121000"/>
          </a:xfrm>
          <a:prstGeom prst="straightConnector1">
            <a:avLst/>
          </a:prstGeom>
          <a:noFill/>
          <a:ln cap="flat" cmpd="sng" w="9525">
            <a:solidFill>
              <a:srgbClr val="8C1BF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6" name="Google Shape;576;p58"/>
          <p:cNvSpPr txBox="1"/>
          <p:nvPr>
            <p:ph type="title"/>
          </p:nvPr>
        </p:nvSpPr>
        <p:spPr>
          <a:xfrm>
            <a:off x="684225" y="424100"/>
            <a:ext cx="8301600" cy="9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Enhancing Early Detection of Cancer: A Retrospective Analysis Using C the Signs Clinical Decision Support System </a:t>
            </a:r>
            <a:endParaRPr/>
          </a:p>
        </p:txBody>
      </p:sp>
      <p:sp>
        <p:nvSpPr>
          <p:cNvPr id="577" name="Google Shape;577;p58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78" name="Google Shape;578;p58"/>
          <p:cNvSpPr txBox="1"/>
          <p:nvPr/>
        </p:nvSpPr>
        <p:spPr>
          <a:xfrm>
            <a:off x="5673750" y="2419575"/>
            <a:ext cx="2925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Method: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Comparison of CDR in Horizon Bury with Greater Manchester  &amp; NHS England over 12 months (April 2023–March 2024). Data from PHE Fingertips, C the Signs &amp; EMIS.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grpSp>
        <p:nvGrpSpPr>
          <p:cNvPr id="579" name="Google Shape;579;p58"/>
          <p:cNvGrpSpPr/>
          <p:nvPr/>
        </p:nvGrpSpPr>
        <p:grpSpPr>
          <a:xfrm>
            <a:off x="5673753" y="1478120"/>
            <a:ext cx="2450324" cy="233631"/>
            <a:chOff x="6054173" y="3036416"/>
            <a:chExt cx="4855010" cy="462910"/>
          </a:xfrm>
        </p:grpSpPr>
        <p:sp>
          <p:nvSpPr>
            <p:cNvPr id="580" name="Google Shape;580;p58"/>
            <p:cNvSpPr txBox="1"/>
            <p:nvPr/>
          </p:nvSpPr>
          <p:spPr>
            <a:xfrm>
              <a:off x="6584383" y="3036426"/>
              <a:ext cx="4324800" cy="46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12.9% </a:t>
              </a: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Increase in cancer detection rate from 55.7% to 62.9%)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581" name="Google Shape;581;p58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036416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82" name="Google Shape;582;p58"/>
          <p:cNvGrpSpPr/>
          <p:nvPr/>
        </p:nvGrpSpPr>
        <p:grpSpPr>
          <a:xfrm>
            <a:off x="5673753" y="1910633"/>
            <a:ext cx="2450324" cy="282873"/>
            <a:chOff x="6054173" y="2938848"/>
            <a:chExt cx="4855010" cy="560478"/>
          </a:xfrm>
        </p:grpSpPr>
        <p:sp>
          <p:nvSpPr>
            <p:cNvPr id="583" name="Google Shape;583;p58"/>
            <p:cNvSpPr txBox="1"/>
            <p:nvPr/>
          </p:nvSpPr>
          <p:spPr>
            <a:xfrm>
              <a:off x="6584383" y="3036426"/>
              <a:ext cx="4324800" cy="46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60.2% </a:t>
              </a: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of cancers diagnosed at stages 1 and 2 compared to only 56.5% across Greater Manchester ICB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584" name="Google Shape;584;p58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2938848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85" name="Google Shape;585;p58"/>
          <p:cNvSpPr txBox="1"/>
          <p:nvPr/>
        </p:nvSpPr>
        <p:spPr>
          <a:xfrm>
            <a:off x="5673750" y="3365800"/>
            <a:ext cx="2925600" cy="126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Results</a:t>
            </a: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: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Horizon PCN’s CDR rose from 55.7% to 62.9% (12.9% improvement). Of 495 cancers (275 male, 220 female, ages 4–98), 60.2% were diagnosed at Stage 1/2, exceeding GM’s 56.5%. 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Early detection was higher for prostate (77.8% vs. 55.1%), bladder (91.3% vs. 71.1%), colorectal cancer (58.9% vs. 45.1%), lung cancer (40.0% vs. 36.6%).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pic>
        <p:nvPicPr>
          <p:cNvPr id="586" name="Google Shape;586;p58"/>
          <p:cNvPicPr preferRelativeResize="0"/>
          <p:nvPr/>
        </p:nvPicPr>
        <p:blipFill rotWithShape="1">
          <a:blip r:embed="rId4">
            <a:alphaModFix/>
          </a:blip>
          <a:srcRect b="46899" l="48995" r="0" t="-3782"/>
          <a:stretch/>
        </p:blipFill>
        <p:spPr>
          <a:xfrm>
            <a:off x="707772" y="1136875"/>
            <a:ext cx="472490" cy="282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7" name="Google Shape;587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6125" y="1145105"/>
            <a:ext cx="599447" cy="266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58" title="Chart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17950" y="1433200"/>
            <a:ext cx="5039176" cy="3428326"/>
          </a:xfrm>
          <a:prstGeom prst="rect">
            <a:avLst/>
          </a:prstGeom>
          <a:noFill/>
          <a:ln>
            <a:noFill/>
          </a:ln>
        </p:spPr>
      </p:pic>
      <p:sp>
        <p:nvSpPr>
          <p:cNvPr id="575" name="Google Shape;575;p58"/>
          <p:cNvSpPr txBox="1"/>
          <p:nvPr/>
        </p:nvSpPr>
        <p:spPr>
          <a:xfrm>
            <a:off x="1385102" y="1545325"/>
            <a:ext cx="1095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 THE SIGNS IMPLEMENTED</a:t>
            </a:r>
            <a:endParaRPr sz="8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3" name="Google Shape;593;p59"/>
          <p:cNvCxnSpPr>
            <a:stCxn id="594" idx="2"/>
          </p:cNvCxnSpPr>
          <p:nvPr/>
        </p:nvCxnSpPr>
        <p:spPr>
          <a:xfrm>
            <a:off x="4160375" y="1756288"/>
            <a:ext cx="0" cy="2314200"/>
          </a:xfrm>
          <a:prstGeom prst="straightConnector1">
            <a:avLst/>
          </a:prstGeom>
          <a:noFill/>
          <a:ln cap="flat" cmpd="sng" w="9525">
            <a:solidFill>
              <a:srgbClr val="8C1BF5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95" name="Google Shape;595;p59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600" y="1338200"/>
            <a:ext cx="5169398" cy="3536949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p59"/>
          <p:cNvSpPr txBox="1"/>
          <p:nvPr>
            <p:ph type="title"/>
          </p:nvPr>
        </p:nvSpPr>
        <p:spPr>
          <a:xfrm>
            <a:off x="684225" y="424101"/>
            <a:ext cx="7775700" cy="7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Using an artificial intelligence platform to enhance cancer detection rates in primary care</a:t>
            </a:r>
            <a:endParaRPr/>
          </a:p>
        </p:txBody>
      </p:sp>
      <p:sp>
        <p:nvSpPr>
          <p:cNvPr id="597" name="Google Shape;597;p59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598" name="Google Shape;598;p59"/>
          <p:cNvGrpSpPr/>
          <p:nvPr/>
        </p:nvGrpSpPr>
        <p:grpSpPr>
          <a:xfrm>
            <a:off x="5673753" y="1581520"/>
            <a:ext cx="2450324" cy="461351"/>
            <a:chOff x="6054173" y="3036416"/>
            <a:chExt cx="4855010" cy="914110"/>
          </a:xfrm>
        </p:grpSpPr>
        <p:sp>
          <p:nvSpPr>
            <p:cNvPr id="599" name="Google Shape;599;p59"/>
            <p:cNvSpPr txBox="1"/>
            <p:nvPr/>
          </p:nvSpPr>
          <p:spPr>
            <a:xfrm>
              <a:off x="6584383" y="3036426"/>
              <a:ext cx="4324800" cy="9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In GP practices using </a:t>
              </a: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C</a:t>
              </a: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 the Signs the cancer detection rate increased from 58.7% to 66.0%,reflecting a rate of increase of </a:t>
              </a: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12.3% (p &lt;0.05) 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</p:txBody>
        </p:sp>
        <p:pic>
          <p:nvPicPr>
            <p:cNvPr id="600" name="Google Shape;600;p59"/>
            <p:cNvPicPr preferRelativeResize="0"/>
            <p:nvPr/>
          </p:nvPicPr>
          <p:blipFill rotWithShape="1">
            <a:blip r:embed="rId4">
              <a:alphaModFix/>
            </a:blip>
            <a:srcRect b="16175" l="20127" r="20127" t="16175"/>
            <a:stretch/>
          </p:blipFill>
          <p:spPr>
            <a:xfrm>
              <a:off x="6054173" y="3036416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01" name="Google Shape;601;p59"/>
          <p:cNvSpPr txBox="1"/>
          <p:nvPr/>
        </p:nvSpPr>
        <p:spPr>
          <a:xfrm>
            <a:off x="5673750" y="3091725"/>
            <a:ext cx="2925600" cy="109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Method: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Across 35 GP practices C the Signs was implemented in half of the GP practices with the remaining GP practices acting as an in-area control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Study was conducted between May 2021 and October 2022 and evaluated using data published from Public Health England FingerTips.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pic>
        <p:nvPicPr>
          <p:cNvPr descr="Blue and green text on a black background&#10;&#10;Description automatically generated" id="602" name="Google Shape;602;p5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61312" y="1181628"/>
            <a:ext cx="395738" cy="251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59"/>
          <p:cNvPicPr preferRelativeResize="0"/>
          <p:nvPr/>
        </p:nvPicPr>
        <p:blipFill rotWithShape="1">
          <a:blip r:embed="rId6">
            <a:alphaModFix/>
          </a:blip>
          <a:srcRect b="46899" l="48995" r="0" t="-3782"/>
          <a:stretch/>
        </p:blipFill>
        <p:spPr>
          <a:xfrm>
            <a:off x="727575" y="1181625"/>
            <a:ext cx="461640" cy="2934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04" name="Google Shape;604;p59"/>
          <p:cNvGrpSpPr/>
          <p:nvPr/>
        </p:nvGrpSpPr>
        <p:grpSpPr>
          <a:xfrm>
            <a:off x="5673753" y="2147637"/>
            <a:ext cx="2925600" cy="461346"/>
            <a:chOff x="6054173" y="2857557"/>
            <a:chExt cx="5796710" cy="914100"/>
          </a:xfrm>
        </p:grpSpPr>
        <p:sp>
          <p:nvSpPr>
            <p:cNvPr id="605" name="Google Shape;605;p59"/>
            <p:cNvSpPr txBox="1"/>
            <p:nvPr/>
          </p:nvSpPr>
          <p:spPr>
            <a:xfrm>
              <a:off x="6584383" y="2857557"/>
              <a:ext cx="5266500" cy="9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In contrast, control site GP practices and NHS England saw no improvements to the cancer detection rate. 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06" name="Google Shape;606;p59"/>
            <p:cNvPicPr preferRelativeResize="0"/>
            <p:nvPr/>
          </p:nvPicPr>
          <p:blipFill rotWithShape="1">
            <a:blip r:embed="rId4">
              <a:alphaModFix/>
            </a:blip>
            <a:srcRect b="16175" l="20127" r="20127" t="16175"/>
            <a:stretch/>
          </p:blipFill>
          <p:spPr>
            <a:xfrm>
              <a:off x="6054173" y="3036416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94" name="Google Shape;594;p59"/>
          <p:cNvSpPr txBox="1"/>
          <p:nvPr/>
        </p:nvSpPr>
        <p:spPr>
          <a:xfrm>
            <a:off x="3109025" y="1433188"/>
            <a:ext cx="2102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 THE SIGNS IMPLEMENTED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1" name="Google Shape;611;p60"/>
          <p:cNvCxnSpPr/>
          <p:nvPr/>
        </p:nvCxnSpPr>
        <p:spPr>
          <a:xfrm>
            <a:off x="3657212" y="2201540"/>
            <a:ext cx="0" cy="2040000"/>
          </a:xfrm>
          <a:prstGeom prst="straightConnector1">
            <a:avLst/>
          </a:prstGeom>
          <a:noFill/>
          <a:ln cap="flat" cmpd="sng" w="9525">
            <a:solidFill>
              <a:srgbClr val="8C1BF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2" name="Google Shape;612;p60"/>
          <p:cNvSpPr txBox="1"/>
          <p:nvPr>
            <p:ph type="title"/>
          </p:nvPr>
        </p:nvSpPr>
        <p:spPr>
          <a:xfrm>
            <a:off x="684225" y="424104"/>
            <a:ext cx="7775700" cy="9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The role of clinical decision support systems in reducing cancer diagnosis disparities from patients with socio-economic deprivation</a:t>
            </a:r>
            <a:endParaRPr/>
          </a:p>
        </p:txBody>
      </p:sp>
      <p:sp>
        <p:nvSpPr>
          <p:cNvPr id="613" name="Google Shape;613;p60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614" name="Google Shape;614;p60"/>
          <p:cNvGrpSpPr/>
          <p:nvPr/>
        </p:nvGrpSpPr>
        <p:grpSpPr>
          <a:xfrm>
            <a:off x="5673753" y="1976895"/>
            <a:ext cx="2925600" cy="461351"/>
            <a:chOff x="6054173" y="3819802"/>
            <a:chExt cx="5796710" cy="914110"/>
          </a:xfrm>
        </p:grpSpPr>
        <p:sp>
          <p:nvSpPr>
            <p:cNvPr id="615" name="Google Shape;615;p60"/>
            <p:cNvSpPr txBox="1"/>
            <p:nvPr/>
          </p:nvSpPr>
          <p:spPr>
            <a:xfrm>
              <a:off x="6584383" y="3819812"/>
              <a:ext cx="5266500" cy="9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In practices using C the Signs, Cancer detection rates improved from 48.6% to 50.8% (p &lt;0.05). Compared to control site GP practices which saw a decline in their cancer detection rates.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16" name="Google Shape;616;p60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819802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17" name="Google Shape;617;p60"/>
          <p:cNvSpPr txBox="1"/>
          <p:nvPr/>
        </p:nvSpPr>
        <p:spPr>
          <a:xfrm>
            <a:off x="5673750" y="2894300"/>
            <a:ext cx="2925600" cy="174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Method: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South Yorkshire is in the top quartile of the Index of Multiple Deprivation 2019.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Across the ICB, 106 practices used C the Signs, and the other 78 the practices were used as controls (they continued with existing standards of care human-led decision making)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Study was conducted between June 2021 and March 2022 and evaluated using data published from Public Health England FingerTips.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pic>
        <p:nvPicPr>
          <p:cNvPr id="618" name="Google Shape;618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0624" y="1560397"/>
            <a:ext cx="1079145" cy="2457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ack and pink logo&#10;&#10;Description automatically generated" id="619" name="Google Shape;619;p6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13725" y="1538275"/>
            <a:ext cx="836127" cy="24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60" title="Chart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2587" y="2060108"/>
            <a:ext cx="4785903" cy="2743450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60"/>
          <p:cNvSpPr txBox="1"/>
          <p:nvPr/>
        </p:nvSpPr>
        <p:spPr>
          <a:xfrm>
            <a:off x="2632801" y="1941915"/>
            <a:ext cx="2102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 THE SIGNS IMPLEMENTED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61"/>
          <p:cNvSpPr txBox="1"/>
          <p:nvPr>
            <p:ph type="title"/>
          </p:nvPr>
        </p:nvSpPr>
        <p:spPr>
          <a:xfrm>
            <a:off x="684225" y="424099"/>
            <a:ext cx="7775700" cy="9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Implementing an AI-Led Cancer Prediction Platform to Manage Patients with Suspected Cancer Risk, Enhancing Elective Recovery Post-Pandemic</a:t>
            </a:r>
            <a:endParaRPr/>
          </a:p>
        </p:txBody>
      </p:sp>
      <p:sp>
        <p:nvSpPr>
          <p:cNvPr id="627" name="Google Shape;627;p61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628" name="Google Shape;628;p61"/>
          <p:cNvGrpSpPr/>
          <p:nvPr/>
        </p:nvGrpSpPr>
        <p:grpSpPr>
          <a:xfrm>
            <a:off x="5673753" y="2021820"/>
            <a:ext cx="2503317" cy="461351"/>
            <a:chOff x="6054173" y="3572229"/>
            <a:chExt cx="4960010" cy="914110"/>
          </a:xfrm>
        </p:grpSpPr>
        <p:sp>
          <p:nvSpPr>
            <p:cNvPr id="629" name="Google Shape;629;p61"/>
            <p:cNvSpPr txBox="1"/>
            <p:nvPr/>
          </p:nvSpPr>
          <p:spPr>
            <a:xfrm>
              <a:off x="6584383" y="3572239"/>
              <a:ext cx="4429800" cy="9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21.5%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Of patients triaged appropriately away from a urgent suspected cancer pathway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30" name="Google Shape;630;p61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572229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31" name="Google Shape;631;p61"/>
          <p:cNvGrpSpPr/>
          <p:nvPr/>
        </p:nvGrpSpPr>
        <p:grpSpPr>
          <a:xfrm>
            <a:off x="5673748" y="2649363"/>
            <a:ext cx="2450328" cy="299338"/>
            <a:chOff x="6054173" y="2996013"/>
            <a:chExt cx="4855019" cy="593100"/>
          </a:xfrm>
        </p:grpSpPr>
        <p:sp>
          <p:nvSpPr>
            <p:cNvPr id="632" name="Google Shape;632;p61"/>
            <p:cNvSpPr txBox="1"/>
            <p:nvPr/>
          </p:nvSpPr>
          <p:spPr>
            <a:xfrm>
              <a:off x="6584392" y="2996013"/>
              <a:ext cx="4324800" cy="59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7.3%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Cancer conversion rate (20.9%) above NHS England average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33" name="Google Shape;633;p61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016974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34" name="Google Shape;634;p61"/>
          <p:cNvSpPr txBox="1"/>
          <p:nvPr/>
        </p:nvSpPr>
        <p:spPr>
          <a:xfrm>
            <a:off x="684125" y="1931950"/>
            <a:ext cx="4482900" cy="274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Method: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USC referrals have been up 27% from pre-pandemic levels. This study evaluated the impact of the C the Signs risk assessment to triage patients in primary care, directing at-risk individuals to appropriate diagnostics or referrals while excluding those not at risk. Data from C the Signs was evaluated from 2020–2024 across all commissioned NHS Sites. </a:t>
            </a:r>
            <a:r>
              <a:rPr b="1" lang="en-GB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rPr>
              <a:t>This included 235,662 risk assessments across 1,084 GP practices. </a:t>
            </a:r>
            <a:endParaRPr b="1" sz="900">
              <a:solidFill>
                <a:schemeClr val="dk2"/>
              </a:solidFill>
              <a:latin typeface="Inter Tight"/>
              <a:ea typeface="Inter Tight"/>
              <a:cs typeface="Inter Tight"/>
              <a:sym typeface="Inter Tight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Results: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61,099 patients (21.5%) appropriately triaged away from USC pathways (safely excluded from cancer risk, triaged to non-urgent, straight to test or diagnostic pathways.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7.3% cancer conversion rate (20.9% above the NHS England average of 6.0%).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1.5% of patients required multiple USC referrals, &amp; 0.0% required urgent admission.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If applied to NHS England, C the Signs could reduce USC referrals by 505,196 (17.5%) without compromising cancer detection rates, diagnostic safety or outcomes.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Independent Health economic evaluation led by Health innovation East demonstrated an ROI of £1 spent and £9 saved.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pic>
        <p:nvPicPr>
          <p:cNvPr id="635" name="Google Shape;635;p61"/>
          <p:cNvPicPr preferRelativeResize="0"/>
          <p:nvPr/>
        </p:nvPicPr>
        <p:blipFill rotWithShape="1">
          <a:blip r:embed="rId4">
            <a:alphaModFix/>
          </a:blip>
          <a:srcRect b="46899" l="48995" r="0" t="-3782"/>
          <a:stretch/>
        </p:blipFill>
        <p:spPr>
          <a:xfrm>
            <a:off x="684125" y="1472900"/>
            <a:ext cx="419808" cy="276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6" name="Google Shape;636;p61"/>
          <p:cNvPicPr preferRelativeResize="0"/>
          <p:nvPr/>
        </p:nvPicPr>
        <p:blipFill rotWithShape="1">
          <a:blip r:embed="rId5">
            <a:alphaModFix/>
          </a:blip>
          <a:srcRect b="38954" l="0" r="53462" t="38954"/>
          <a:stretch/>
        </p:blipFill>
        <p:spPr>
          <a:xfrm>
            <a:off x="1188606" y="1449824"/>
            <a:ext cx="630481" cy="299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340" name="Google Shape;340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7097" y="0"/>
            <a:ext cx="852983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41" name="Google Shape;341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7097" y="0"/>
            <a:ext cx="604361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44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descr="preencoded.png" id="343" name="Google Shape;343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27100" y="704900"/>
            <a:ext cx="3792999" cy="37929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44" name="Google Shape;344;p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1675" y="2275600"/>
            <a:ext cx="1000800" cy="507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45" name="Google Shape;345;p4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996600" y="3066626"/>
            <a:ext cx="1422504" cy="1899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46" name="Google Shape;346;p4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024224" y="3066627"/>
            <a:ext cx="931347" cy="1899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47" name="Google Shape;347;p4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355543" y="3066626"/>
            <a:ext cx="1121324" cy="1899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48" name="Google Shape;348;p4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636886" y="2377575"/>
            <a:ext cx="263403" cy="303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49" name="Google Shape;349;p4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6949101" y="1011573"/>
            <a:ext cx="1853428" cy="10844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50" name="Google Shape;350;p4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976911" y="1004556"/>
            <a:ext cx="1807091" cy="1061088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4"/>
          <p:cNvSpPr/>
          <p:nvPr/>
        </p:nvSpPr>
        <p:spPr>
          <a:xfrm>
            <a:off x="2157600" y="2885609"/>
            <a:ext cx="1853400" cy="9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96"/>
              <a:buFont typeface="Arial"/>
              <a:buNone/>
            </a:pPr>
            <a:r>
              <a:rPr i="0" lang="en-GB" sz="1000" u="none" cap="none" strike="noStrike">
                <a:solidFill>
                  <a:srgbClr val="FFFFFF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Primary care receives real-time guidance when patients present with symptoms on cancer risk and pathway navigation  </a:t>
            </a:r>
            <a:endParaRPr i="0" sz="10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352" name="Google Shape;352;p44"/>
          <p:cNvSpPr/>
          <p:nvPr/>
        </p:nvSpPr>
        <p:spPr>
          <a:xfrm>
            <a:off x="4895425" y="2885609"/>
            <a:ext cx="15954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96"/>
              <a:buFont typeface="Arial"/>
              <a:buNone/>
            </a:pPr>
            <a:r>
              <a:rPr i="0" lang="en-GB" sz="1000" u="none" cap="none" strike="noStrike">
                <a:solidFill>
                  <a:srgbClr val="FFFFFF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On completing a risk assessment, eligible patients are navigated to a diagnostic or a specialist </a:t>
            </a:r>
            <a:endParaRPr i="0" sz="10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353" name="Google Shape;353;p44"/>
          <p:cNvSpPr/>
          <p:nvPr/>
        </p:nvSpPr>
        <p:spPr>
          <a:xfrm>
            <a:off x="7207200" y="2885609"/>
            <a:ext cx="1595400" cy="11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96"/>
              <a:buFont typeface="Arial"/>
              <a:buNone/>
            </a:pPr>
            <a:r>
              <a:rPr i="0" lang="en-GB" sz="1000" u="none" cap="none" strike="noStrike">
                <a:solidFill>
                  <a:srgbClr val="FFFFFF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AI scans EMRs to identify high-risk patients, sends a patient assessment for further review, and if eligible, navigates patients to a diagnostic or a specialist  </a:t>
            </a:r>
            <a:endParaRPr i="0" sz="10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354" name="Google Shape;354;p44"/>
          <p:cNvSpPr/>
          <p:nvPr/>
        </p:nvSpPr>
        <p:spPr>
          <a:xfrm>
            <a:off x="2160675" y="2163232"/>
            <a:ext cx="15105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7643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3"/>
              <a:buFont typeface="Arial"/>
              <a:buNone/>
            </a:pPr>
            <a:r>
              <a:rPr i="0" lang="en-GB" sz="853" u="none" cap="none" strike="noStrike">
                <a:solidFill>
                  <a:srgbClr val="FFFFF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01 </a:t>
            </a:r>
            <a:endParaRPr i="0" sz="853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355" name="Google Shape;355;p44"/>
          <p:cNvSpPr/>
          <p:nvPr/>
        </p:nvSpPr>
        <p:spPr>
          <a:xfrm>
            <a:off x="2160675" y="2429408"/>
            <a:ext cx="1510500" cy="303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6"/>
              <a:buFont typeface="Arial"/>
              <a:buNone/>
            </a:pPr>
            <a:r>
              <a:rPr i="0" lang="en-GB" u="none" cap="none" strike="noStrike">
                <a:solidFill>
                  <a:srgbClr val="FFFFF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Point of care decision support </a:t>
            </a:r>
            <a:endParaRPr i="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356" name="Google Shape;356;p44"/>
          <p:cNvSpPr/>
          <p:nvPr/>
        </p:nvSpPr>
        <p:spPr>
          <a:xfrm>
            <a:off x="690375" y="2377575"/>
            <a:ext cx="775500" cy="303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6"/>
              <a:buFont typeface="Arial"/>
              <a:buNone/>
            </a:pPr>
            <a:r>
              <a:rPr i="0" lang="en-GB" sz="1206" u="none" cap="none" strike="noStrike">
                <a:solidFill>
                  <a:srgbClr val="FFFFF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How we implement </a:t>
            </a:r>
            <a:endParaRPr i="0" sz="1206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357" name="Google Shape;357;p44"/>
          <p:cNvSpPr/>
          <p:nvPr/>
        </p:nvSpPr>
        <p:spPr>
          <a:xfrm>
            <a:off x="4895428" y="2163233"/>
            <a:ext cx="10008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7643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3"/>
              <a:buFont typeface="Arial"/>
              <a:buNone/>
            </a:pPr>
            <a:r>
              <a:rPr i="0" lang="en-GB" sz="853" u="none" cap="none" strike="noStrike">
                <a:solidFill>
                  <a:srgbClr val="FFFFF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02 </a:t>
            </a:r>
            <a:endParaRPr i="0" sz="853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358" name="Google Shape;358;p44"/>
          <p:cNvSpPr/>
          <p:nvPr/>
        </p:nvSpPr>
        <p:spPr>
          <a:xfrm>
            <a:off x="4895425" y="2455234"/>
            <a:ext cx="12960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6"/>
              <a:buFont typeface="Arial"/>
              <a:buNone/>
            </a:pPr>
            <a:r>
              <a:rPr i="0" lang="en-GB" u="none" cap="none" strike="noStrike">
                <a:solidFill>
                  <a:srgbClr val="FFFFF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Patient assessment </a:t>
            </a:r>
            <a:endParaRPr i="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359" name="Google Shape;359;p44"/>
          <p:cNvSpPr/>
          <p:nvPr/>
        </p:nvSpPr>
        <p:spPr>
          <a:xfrm>
            <a:off x="7205999" y="2163232"/>
            <a:ext cx="11955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7643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3"/>
              <a:buFont typeface="Arial"/>
              <a:buNone/>
            </a:pPr>
            <a:r>
              <a:rPr i="0" lang="en-GB" sz="853" u="none" cap="none" strike="noStrike">
                <a:solidFill>
                  <a:srgbClr val="FFFFF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03 </a:t>
            </a:r>
            <a:endParaRPr i="0" sz="853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360" name="Google Shape;360;p44"/>
          <p:cNvSpPr/>
          <p:nvPr/>
        </p:nvSpPr>
        <p:spPr>
          <a:xfrm>
            <a:off x="7206000" y="2455134"/>
            <a:ext cx="1121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6"/>
              <a:buFont typeface="Arial"/>
              <a:buNone/>
            </a:pPr>
            <a:r>
              <a:rPr i="0" lang="en-GB" u="none" cap="none" strike="noStrike">
                <a:solidFill>
                  <a:srgbClr val="FFFFFF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Population case finding </a:t>
            </a:r>
            <a:endParaRPr i="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pic>
        <p:nvPicPr>
          <p:cNvPr id="361" name="Google Shape;361;p4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864023" y="625450"/>
            <a:ext cx="931347" cy="1416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62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C the Signs Evaluation South Yorkshire &amp; Bassetlaw Cancer Alliance (SYBCA)</a:t>
            </a:r>
            <a:endParaRPr/>
          </a:p>
        </p:txBody>
      </p:sp>
      <p:sp>
        <p:nvSpPr>
          <p:cNvPr id="642" name="Google Shape;642;p62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643" name="Google Shape;643;p62"/>
          <p:cNvGrpSpPr/>
          <p:nvPr/>
        </p:nvGrpSpPr>
        <p:grpSpPr>
          <a:xfrm>
            <a:off x="5673753" y="1806147"/>
            <a:ext cx="1677832" cy="461346"/>
            <a:chOff x="6054173" y="3572233"/>
            <a:chExt cx="3324415" cy="914100"/>
          </a:xfrm>
        </p:grpSpPr>
        <p:sp>
          <p:nvSpPr>
            <p:cNvPr id="644" name="Google Shape;644;p62"/>
            <p:cNvSpPr txBox="1"/>
            <p:nvPr/>
          </p:nvSpPr>
          <p:spPr>
            <a:xfrm>
              <a:off x="6584388" y="3572233"/>
              <a:ext cx="2794200" cy="9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50%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Reduction in emergency presentation rate 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45" name="Google Shape;645;p62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819802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46" name="Google Shape;646;p62"/>
          <p:cNvGrpSpPr/>
          <p:nvPr/>
        </p:nvGrpSpPr>
        <p:grpSpPr>
          <a:xfrm>
            <a:off x="5673753" y="2385038"/>
            <a:ext cx="1677832" cy="461346"/>
            <a:chOff x="6054173" y="3572233"/>
            <a:chExt cx="3324415" cy="914100"/>
          </a:xfrm>
        </p:grpSpPr>
        <p:sp>
          <p:nvSpPr>
            <p:cNvPr id="647" name="Google Shape;647;p62"/>
            <p:cNvSpPr txBox="1"/>
            <p:nvPr/>
          </p:nvSpPr>
          <p:spPr>
            <a:xfrm>
              <a:off x="6584388" y="3572233"/>
              <a:ext cx="2794200" cy="9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21%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Reduction in time to diagnosis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48" name="Google Shape;648;p62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819802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49" name="Google Shape;649;p62"/>
          <p:cNvGrpSpPr/>
          <p:nvPr/>
        </p:nvGrpSpPr>
        <p:grpSpPr>
          <a:xfrm>
            <a:off x="5673753" y="2963929"/>
            <a:ext cx="1677832" cy="461346"/>
            <a:chOff x="6054173" y="3572233"/>
            <a:chExt cx="3324415" cy="914100"/>
          </a:xfrm>
        </p:grpSpPr>
        <p:sp>
          <p:nvSpPr>
            <p:cNvPr id="650" name="Google Shape;650;p62"/>
            <p:cNvSpPr txBox="1"/>
            <p:nvPr/>
          </p:nvSpPr>
          <p:spPr>
            <a:xfrm>
              <a:off x="6584388" y="3572233"/>
              <a:ext cx="2794200" cy="9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Increased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Cancer detection rate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51" name="Google Shape;651;p62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819802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2" name="Google Shape;652;p62"/>
          <p:cNvSpPr txBox="1"/>
          <p:nvPr/>
        </p:nvSpPr>
        <p:spPr>
          <a:xfrm>
            <a:off x="684125" y="1806150"/>
            <a:ext cx="4311900" cy="32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Method: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Evaluation on the effectiveness of CTS across SYBCA between June 2021 to May 2024, where it was adopted by 179 GP practices, with 3,926 users.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Results: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Emergency presentation rates went from 15.3% (2019/20 pre-pandemic) to 21% (2020/21 pre-implementation) down to only 6% in 2023/24) following the implementation of C the signs. A reduction of more than 50%.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Cancer detection rates increased to 61.7% post implementation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Earlier identification when CTS was used on the first presentation: patients were more likely to be referred at the 1st or 2nd consultation compared to cases where C the Signs was not used.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Cancer conversion rate increased to 8.2% compared to 6% national average.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Time to diagnosis from first presentation reduced to 67 days from 85 days, a 21% reduction.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pic>
        <p:nvPicPr>
          <p:cNvPr id="653" name="Google Shape;653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1767" y="1226140"/>
            <a:ext cx="608530" cy="18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0624" y="1248847"/>
            <a:ext cx="1079145" cy="245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5" name="Google Shape;655;p62"/>
          <p:cNvPicPr preferRelativeResize="0"/>
          <p:nvPr/>
        </p:nvPicPr>
        <p:blipFill rotWithShape="1">
          <a:blip r:embed="rId6">
            <a:alphaModFix/>
          </a:blip>
          <a:srcRect b="17117" l="13148" r="13148" t="56923"/>
          <a:stretch/>
        </p:blipFill>
        <p:spPr>
          <a:xfrm>
            <a:off x="3010837" y="1248716"/>
            <a:ext cx="668988" cy="17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6" name="Google Shape;656;p62"/>
          <p:cNvPicPr preferRelativeResize="0"/>
          <p:nvPr/>
        </p:nvPicPr>
        <p:blipFill rotWithShape="1">
          <a:blip r:embed="rId6">
            <a:alphaModFix/>
          </a:blip>
          <a:srcRect b="40303" l="35526" r="35847" t="16619"/>
          <a:stretch/>
        </p:blipFill>
        <p:spPr>
          <a:xfrm>
            <a:off x="2762300" y="1190447"/>
            <a:ext cx="259818" cy="293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63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Improving the Faster Diagnostic Standard (FDS) for colorectal cancer in the NHS</a:t>
            </a:r>
            <a:endParaRPr/>
          </a:p>
        </p:txBody>
      </p:sp>
      <p:sp>
        <p:nvSpPr>
          <p:cNvPr id="662" name="Google Shape;662;p63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663" name="Google Shape;663;p63"/>
          <p:cNvGrpSpPr/>
          <p:nvPr/>
        </p:nvGrpSpPr>
        <p:grpSpPr>
          <a:xfrm>
            <a:off x="5673753" y="1806150"/>
            <a:ext cx="1847409" cy="461346"/>
            <a:chOff x="6054173" y="3572239"/>
            <a:chExt cx="3660410" cy="914100"/>
          </a:xfrm>
        </p:grpSpPr>
        <p:sp>
          <p:nvSpPr>
            <p:cNvPr id="664" name="Google Shape;664;p63"/>
            <p:cNvSpPr txBox="1"/>
            <p:nvPr/>
          </p:nvSpPr>
          <p:spPr>
            <a:xfrm>
              <a:off x="6584383" y="3572239"/>
              <a:ext cx="3130200" cy="9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49.8%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Improvement in the colorectal Faster Diagnosis performance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65" name="Google Shape;665;p63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819802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66" name="Google Shape;666;p63"/>
          <p:cNvGrpSpPr/>
          <p:nvPr/>
        </p:nvGrpSpPr>
        <p:grpSpPr>
          <a:xfrm>
            <a:off x="5673753" y="2452777"/>
            <a:ext cx="2450324" cy="1004757"/>
            <a:chOff x="6054173" y="3033922"/>
            <a:chExt cx="4855010" cy="1990800"/>
          </a:xfrm>
        </p:grpSpPr>
        <p:sp>
          <p:nvSpPr>
            <p:cNvPr id="667" name="Google Shape;667;p63"/>
            <p:cNvSpPr txBox="1"/>
            <p:nvPr/>
          </p:nvSpPr>
          <p:spPr>
            <a:xfrm>
              <a:off x="6584383" y="3033922"/>
              <a:ext cx="4324800" cy="199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“Prior to C the signs, our turnaround time for referrals to be triaged was over 6 days, sometimes 18, 20 days, waiting for information from GPs. We’re now triaging within 24 hours.” 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Rosie Edgeley, </a:t>
              </a:r>
              <a:b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</a:b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Cancer Program Manager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</p:txBody>
        </p:sp>
        <p:pic>
          <p:nvPicPr>
            <p:cNvPr id="668" name="Google Shape;668;p63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082706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69" name="Google Shape;669;p63"/>
          <p:cNvSpPr txBox="1"/>
          <p:nvPr/>
        </p:nvSpPr>
        <p:spPr>
          <a:xfrm>
            <a:off x="684125" y="1806150"/>
            <a:ext cx="4311900" cy="229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Method: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 retrospective analysis of Somerset Cancer Registry data compared colorectal USC referrals in Somerset ICB before (May–Oct 2019) and after (May–Oct 2023) implementing C the Signs in October 2021. FDS (percentage of cases diagnosed within the recommended time) was assessed using an independent t-test.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Results: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Pre-intervention, 46.4% of 1,282 colorectal USC referrals met the FDS standard. Post-intervention, this increased significantly to 69.5% of 1,415 referrals (p&lt;0.001), driven by improved triage, risk assessment, and referral pathways.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pic>
        <p:nvPicPr>
          <p:cNvPr id="670" name="Google Shape;670;p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4125" y="1155625"/>
            <a:ext cx="502473" cy="253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p63" title="Cancer_Research_UK.png"/>
          <p:cNvPicPr preferRelativeResize="0"/>
          <p:nvPr/>
        </p:nvPicPr>
        <p:blipFill rotWithShape="1">
          <a:blip r:embed="rId5">
            <a:alphaModFix/>
          </a:blip>
          <a:srcRect b="9" l="0" r="0" t="19"/>
          <a:stretch/>
        </p:blipFill>
        <p:spPr>
          <a:xfrm>
            <a:off x="1355948" y="1181018"/>
            <a:ext cx="527266" cy="203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63" title="CMH-LOGO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46522" y="1092593"/>
            <a:ext cx="314518" cy="38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3" name="Google Shape;673;p6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64600" y="1141872"/>
            <a:ext cx="550938" cy="25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64"/>
          <p:cNvSpPr txBox="1"/>
          <p:nvPr>
            <p:ph type="title"/>
          </p:nvPr>
        </p:nvSpPr>
        <p:spPr>
          <a:xfrm>
            <a:off x="684225" y="424102"/>
            <a:ext cx="77757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</a:t>
            </a:r>
            <a:r>
              <a:rPr lang="en-GB"/>
              <a:t>ccuracy of an AI prediction platform in predicting tumour origin: A real-world study.</a:t>
            </a:r>
            <a:endParaRPr/>
          </a:p>
        </p:txBody>
      </p:sp>
      <p:sp>
        <p:nvSpPr>
          <p:cNvPr id="679" name="Google Shape;679;p64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80" name="Google Shape;680;p64"/>
          <p:cNvSpPr txBox="1"/>
          <p:nvPr/>
        </p:nvSpPr>
        <p:spPr>
          <a:xfrm>
            <a:off x="684125" y="1806150"/>
            <a:ext cx="4311900" cy="262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Method: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An observational study was conducted between January 2021 and October 2022, utilising all patients who were risk-assessed by C the Signs in the NHS. There was no pre-selection criteria for the patient population assessed. All patients were followed up for 6 months post-risk assessment.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Results: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122,193 patients from 878 GP practices were risk assessed using the C the Signs platform.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7,673 were diagnosed with cancer between the ages of 0 to 94 years.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Of the patients diagnosed with cancer, 7,622 patients were identified at risk of cancer by C the Signs, (99.3% sensitivity).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The platform predicted cancer origin accurately in 93.9% of patients.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Of the 7,305 patients who were identified as not at risk of cancer using C the Signs, 7,254 were identified correctly. Resulting in a 99.30% negative predictive value. </a:t>
            </a: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grpSp>
        <p:nvGrpSpPr>
          <p:cNvPr id="681" name="Google Shape;681;p64"/>
          <p:cNvGrpSpPr/>
          <p:nvPr/>
        </p:nvGrpSpPr>
        <p:grpSpPr>
          <a:xfrm>
            <a:off x="5673753" y="1806145"/>
            <a:ext cx="2503317" cy="461351"/>
            <a:chOff x="6054173" y="3572229"/>
            <a:chExt cx="4960010" cy="914110"/>
          </a:xfrm>
        </p:grpSpPr>
        <p:sp>
          <p:nvSpPr>
            <p:cNvPr id="682" name="Google Shape;682;p64"/>
            <p:cNvSpPr txBox="1"/>
            <p:nvPr/>
          </p:nvSpPr>
          <p:spPr>
            <a:xfrm>
              <a:off x="6584383" y="3572239"/>
              <a:ext cx="4429800" cy="9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122,193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Patients risk assessed 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by the C the Signs system in a real-world setting across 878 GP practices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83" name="Google Shape;683;p64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572229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84" name="Google Shape;684;p64"/>
          <p:cNvGrpSpPr/>
          <p:nvPr/>
        </p:nvGrpSpPr>
        <p:grpSpPr>
          <a:xfrm>
            <a:off x="5673753" y="2452775"/>
            <a:ext cx="2450324" cy="261031"/>
            <a:chOff x="6054173" y="3033918"/>
            <a:chExt cx="4855010" cy="517200"/>
          </a:xfrm>
        </p:grpSpPr>
        <p:sp>
          <p:nvSpPr>
            <p:cNvPr id="685" name="Google Shape;685;p64"/>
            <p:cNvSpPr txBox="1"/>
            <p:nvPr/>
          </p:nvSpPr>
          <p:spPr>
            <a:xfrm>
              <a:off x="6584383" y="3033918"/>
              <a:ext cx="4324800" cy="51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99%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Negative predictive value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86" name="Google Shape;686;p64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082706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87" name="Google Shape;687;p64"/>
          <p:cNvGrpSpPr/>
          <p:nvPr/>
        </p:nvGrpSpPr>
        <p:grpSpPr>
          <a:xfrm>
            <a:off x="5673753" y="2899073"/>
            <a:ext cx="2450324" cy="299308"/>
            <a:chOff x="6054173" y="2958077"/>
            <a:chExt cx="4855010" cy="593040"/>
          </a:xfrm>
        </p:grpSpPr>
        <p:sp>
          <p:nvSpPr>
            <p:cNvPr id="688" name="Google Shape;688;p64"/>
            <p:cNvSpPr txBox="1"/>
            <p:nvPr/>
          </p:nvSpPr>
          <p:spPr>
            <a:xfrm>
              <a:off x="6584383" y="3033918"/>
              <a:ext cx="4324800" cy="51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99% Sensitivity</a:t>
              </a:r>
              <a:endParaRPr b="1" sz="900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endParaRPr>
            </a:p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getting it right first time, preventing duplicate referrals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89" name="Google Shape;689;p64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2958077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90" name="Google Shape;690;p64"/>
          <p:cNvGrpSpPr/>
          <p:nvPr/>
        </p:nvGrpSpPr>
        <p:grpSpPr>
          <a:xfrm>
            <a:off x="5673753" y="3464500"/>
            <a:ext cx="2450324" cy="261031"/>
            <a:chOff x="6054173" y="3033918"/>
            <a:chExt cx="4855010" cy="517200"/>
          </a:xfrm>
        </p:grpSpPr>
        <p:sp>
          <p:nvSpPr>
            <p:cNvPr id="691" name="Google Shape;691;p64"/>
            <p:cNvSpPr txBox="1"/>
            <p:nvPr/>
          </p:nvSpPr>
          <p:spPr>
            <a:xfrm>
              <a:off x="6584383" y="3033918"/>
              <a:ext cx="4324800" cy="51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93.9% </a:t>
              </a:r>
              <a:b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</a:b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accuracy in predicting tumour origin 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692" name="Google Shape;692;p64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082706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Blue and green text on a black background&#10;&#10;Description automatically generated" id="693" name="Google Shape;693;p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9562" y="1144263"/>
            <a:ext cx="396738" cy="261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p64"/>
          <p:cNvPicPr preferRelativeResize="0"/>
          <p:nvPr/>
        </p:nvPicPr>
        <p:blipFill rotWithShape="1">
          <a:blip r:embed="rId5">
            <a:alphaModFix/>
          </a:blip>
          <a:srcRect b="46899" l="48995" r="0" t="-3782"/>
          <a:stretch/>
        </p:blipFill>
        <p:spPr>
          <a:xfrm>
            <a:off x="684225" y="1144260"/>
            <a:ext cx="462811" cy="304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65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0" name="Google Shape;700;p65"/>
          <p:cNvSpPr txBox="1"/>
          <p:nvPr>
            <p:ph type="title"/>
          </p:nvPr>
        </p:nvSpPr>
        <p:spPr>
          <a:xfrm>
            <a:off x="684225" y="424102"/>
            <a:ext cx="77757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Accuracy of an AI prediction platform in predicting tumour origin: A real-world study.</a:t>
            </a:r>
            <a:endParaRPr/>
          </a:p>
        </p:txBody>
      </p:sp>
      <p:sp>
        <p:nvSpPr>
          <p:cNvPr id="701" name="Google Shape;701;p65"/>
          <p:cNvSpPr txBox="1"/>
          <p:nvPr/>
        </p:nvSpPr>
        <p:spPr>
          <a:xfrm>
            <a:off x="6685475" y="2522625"/>
            <a:ext cx="20220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93.9% Tumour Accuracy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Accuracy in predicting tumor origin was 93.9% (more accurate than studies of liquid biopsy tests available today).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The impact and accuracy of the system performed equally across all demographic groups (65+, under 65, male, female and across ethnic minority groups the system performed better then existing standards of care).  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pic>
        <p:nvPicPr>
          <p:cNvPr descr="Blue and green text on a black background&#10;&#10;Description automatically generated" id="702" name="Google Shape;702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19562" y="1144263"/>
            <a:ext cx="396738" cy="261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p65"/>
          <p:cNvPicPr preferRelativeResize="0"/>
          <p:nvPr/>
        </p:nvPicPr>
        <p:blipFill rotWithShape="1">
          <a:blip r:embed="rId4">
            <a:alphaModFix/>
          </a:blip>
          <a:srcRect b="46899" l="48995" r="0" t="-3782"/>
          <a:stretch/>
        </p:blipFill>
        <p:spPr>
          <a:xfrm>
            <a:off x="684225" y="1144260"/>
            <a:ext cx="462811" cy="30452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04" name="Google Shape;704;p65"/>
          <p:cNvGraphicFramePr/>
          <p:nvPr/>
        </p:nvGraphicFramePr>
        <p:xfrm>
          <a:off x="715851" y="1564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{A858C025-D607-443B-86C3-4F77408EF0C3}</a:tableStyleId>
              </a:tblPr>
              <a:tblGrid>
                <a:gridCol w="1806850"/>
                <a:gridCol w="950950"/>
                <a:gridCol w="950950"/>
                <a:gridCol w="950950"/>
                <a:gridCol w="950950"/>
              </a:tblGrid>
              <a:tr h="318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Under 65 yrs.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65 yrs &amp; older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Male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Female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Brain and CNS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100.00%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83.30%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100.00%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80.00%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Breast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97.30%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95.80%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100.00%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96.60%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Cancer of unknown origin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44.40%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65.90%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55.20%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63.30%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Chest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88.90%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86.10%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84.50%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89.50%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Childhood only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100.00%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N/A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100.00%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N/A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Gynecological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98.50%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92.70%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N/A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95.30%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Hematological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62.50%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73.00%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65.10%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72.80%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Head and neck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93.00%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93.40%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91.90%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94.50%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Lower gastrointestinal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97.50%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97.60%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98.10%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97%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Sarcoma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85.00%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63.20%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73.70%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75.00%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Skin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95.30%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97.60%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96.40%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97.60%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Upper gastrointestinal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90.10%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85.90%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89.20%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84.10%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Urological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94.50%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93.90%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94.50%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87.90%</a:t>
                      </a:r>
                      <a:endParaRPr b="1" sz="7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</a:tr>
              <a:tr h="193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Average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93.10%</a:t>
                      </a:r>
                      <a:endParaRPr b="1" sz="7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93.30%</a:t>
                      </a:r>
                      <a:endParaRPr b="1" sz="7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92.70%</a:t>
                      </a:r>
                      <a:endParaRPr b="1" sz="7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93.80%</a:t>
                      </a:r>
                      <a:endParaRPr b="1" sz="7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66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Links to studies</a:t>
            </a:r>
            <a:endParaRPr/>
          </a:p>
        </p:txBody>
      </p:sp>
      <p:sp>
        <p:nvSpPr>
          <p:cNvPr id="710" name="Google Shape;710;p66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11" name="Google Shape;711;p66"/>
          <p:cNvSpPr txBox="1"/>
          <p:nvPr/>
        </p:nvSpPr>
        <p:spPr>
          <a:xfrm>
            <a:off x="684125" y="1226075"/>
            <a:ext cx="24741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4th NCI Symposium on Cancer Health Disparities Program Booklet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Disparities in Early Cancer Detection in Areas of High Deprivation Using an AI Platform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Journal of Cancer Policy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Artificial intelligence-enhanced clinical decision support system for early detection of ovarian cancer in primary care: A real-world study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Cancer Research (AACR Abstract 2518)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Implementing an AI triage platform for early cancer detection: Reduced diagnostic burden with improved cancer detection and equity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JCO Oncology Practice (ASCO Abstract 74)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Improving the sensitivity of early cancer detection: Interim findings of an AI-based prediction platform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712" name="Google Shape;712;p66"/>
          <p:cNvSpPr txBox="1"/>
          <p:nvPr/>
        </p:nvSpPr>
        <p:spPr>
          <a:xfrm>
            <a:off x="3390883" y="1226075"/>
            <a:ext cx="2568000" cy="28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Journal of Clinical Oncology </a:t>
            </a:r>
            <a:b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(ASCO Abstract 1560)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Using an AI platform to enhance cancer detection rates in primary care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Journal of Clinical Oncology </a:t>
            </a:r>
            <a:b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(ASCO Abstract 1562)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Performance of an AI model in predicting tumor origin across over 50 cancer types using primary care data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San Antonio Breast Cancer Symposium (SABCS)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Challenges and Opportunities in Early Diagnosis of Breast Cancer Through Primary Care AI Integration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Journal of the National Comprehensive Cancer Network (JNCCN)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AI-driven risk prediction and case finding for pancreatic cancer in primary care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713" name="Google Shape;713;p66"/>
          <p:cNvSpPr txBox="1"/>
          <p:nvPr/>
        </p:nvSpPr>
        <p:spPr>
          <a:xfrm>
            <a:off x="6097650" y="1226075"/>
            <a:ext cx="26511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Journal of Clinical Oncology  (ASCO Abstract 54)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Colorectal cancer risk stratification and referral optimization using an AI-based system in real-world primary care data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Journal of Clinical Oncology </a:t>
            </a:r>
            <a:b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(ASCO Abstract 371)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Prostate cancer detection through AI-driven primary care triage: Results from a real-world evaluation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1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Ca-PRI Conference 2025 (page 97)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Enhancing early-stage cancer detection in primary care: evaluating the impact of C the Signs in Manchester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u="sng">
                <a:solidFill>
                  <a:srgbClr val="8C1BF5"/>
                </a:solidFill>
                <a:latin typeface="Inter Tight SemiBold"/>
                <a:ea typeface="Inter Tight SemiBold"/>
                <a:cs typeface="Inter Tight SemiBold"/>
                <a:sym typeface="Inter Tight SemiBold"/>
                <a:hlinkClick r:id="rId2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2025 ASCO Annual Meeting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Leveraging electronic medical records for early lung cancer diagnosis: An evaluation of the C the Signs AI cancer prediction platform using the Mayo data platform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67"/>
          <p:cNvSpPr txBox="1"/>
          <p:nvPr>
            <p:ph type="ctrTitle"/>
          </p:nvPr>
        </p:nvSpPr>
        <p:spPr>
          <a:xfrm>
            <a:off x="2432050" y="1931625"/>
            <a:ext cx="5700000" cy="1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100"/>
              <a:t>Summary</a:t>
            </a:r>
            <a:endParaRPr sz="510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68"/>
          <p:cNvSpPr txBox="1"/>
          <p:nvPr>
            <p:ph type="ctrTitle"/>
          </p:nvPr>
        </p:nvSpPr>
        <p:spPr>
          <a:xfrm>
            <a:off x="684225" y="1346238"/>
            <a:ext cx="3036000" cy="637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Early Detection, better outcomes.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5" name="Google Shape;725;p68"/>
          <p:cNvSpPr txBox="1"/>
          <p:nvPr>
            <p:ph idx="1" type="body"/>
          </p:nvPr>
        </p:nvSpPr>
        <p:spPr>
          <a:xfrm>
            <a:off x="684214" y="1114503"/>
            <a:ext cx="2182800" cy="135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</p:txBody>
      </p:sp>
      <p:sp>
        <p:nvSpPr>
          <p:cNvPr id="726" name="Google Shape;726;p68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>
                <a:solidFill>
                  <a:schemeClr val="dk2"/>
                </a:solidFill>
                <a:latin typeface="Inter Tight"/>
                <a:ea typeface="Inter Tight"/>
                <a:cs typeface="Inter Tight"/>
                <a:sym typeface="Inter Tight"/>
              </a:rPr>
              <a:t>‹#›</a:t>
            </a:fld>
            <a:endParaRPr>
              <a:solidFill>
                <a:schemeClr val="dk2"/>
              </a:solidFill>
              <a:latin typeface="Inter Tight"/>
              <a:ea typeface="Inter Tight"/>
              <a:cs typeface="Inter Tight"/>
              <a:sym typeface="Inter Tight"/>
            </a:endParaRPr>
          </a:p>
        </p:txBody>
      </p:sp>
      <p:pic>
        <p:nvPicPr>
          <p:cNvPr id="727" name="Google Shape;727;p68" title="6817579_Graded.jpg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7800" l="12676" r="856" t="6355"/>
          <a:stretch/>
        </p:blipFill>
        <p:spPr>
          <a:xfrm flipH="1">
            <a:off x="4016829" y="0"/>
            <a:ext cx="3908101" cy="5143501"/>
          </a:xfrm>
          <a:prstGeom prst="rect">
            <a:avLst/>
          </a:prstGeom>
        </p:spPr>
      </p:pic>
      <p:sp>
        <p:nvSpPr>
          <p:cNvPr id="728" name="Google Shape;728;p68"/>
          <p:cNvSpPr txBox="1"/>
          <p:nvPr/>
        </p:nvSpPr>
        <p:spPr>
          <a:xfrm>
            <a:off x="700900" y="2127838"/>
            <a:ext cx="2979000" cy="1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 the Signs is transforming how cancer is found — using advanced AI to support earlier, faster, and more accurate decisions across the NHS. Built from within the system and validated in real-world care, the platform works across the full pathway: from the first GP consultation to diagnostics and beyond. It gives clinicians real-time risk assessments, automates triage, and connects patients to the right care without delay.</a:t>
            </a: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b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Because when it’s easier to spot cancer early, more lives can be saved — and better outcomes become possible for everyone. We’re building a future where every patient has the chance to be seen in time.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5"/>
          <p:cNvSpPr txBox="1"/>
          <p:nvPr>
            <p:ph type="title"/>
          </p:nvPr>
        </p:nvSpPr>
        <p:spPr>
          <a:xfrm>
            <a:off x="684225" y="424100"/>
            <a:ext cx="5471100" cy="7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Improving early cancer diagnosis with AI-led decision support</a:t>
            </a:r>
            <a:endParaRPr/>
          </a:p>
        </p:txBody>
      </p:sp>
      <p:sp>
        <p:nvSpPr>
          <p:cNvPr id="367" name="Google Shape;367;p45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8" name="Google Shape;368;p45"/>
          <p:cNvSpPr txBox="1"/>
          <p:nvPr/>
        </p:nvSpPr>
        <p:spPr>
          <a:xfrm>
            <a:off x="5673750" y="2554350"/>
            <a:ext cx="2925600" cy="162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2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Method: </a:t>
            </a:r>
            <a:endParaRPr>
              <a:solidFill>
                <a:schemeClr val="dk2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 retrospective study in Somerset ICB looked at cancer staging performance in the pre-pandemic period in comparison to C the Signs after 3 years of implementation.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The largest differences were seen in some of the most deadly cancers: Lung cancer, pancreatic cancer, stomach cancer and colorectal cancer.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grpSp>
        <p:nvGrpSpPr>
          <p:cNvPr id="369" name="Google Shape;369;p45"/>
          <p:cNvGrpSpPr/>
          <p:nvPr/>
        </p:nvGrpSpPr>
        <p:grpSpPr>
          <a:xfrm>
            <a:off x="5673753" y="1612895"/>
            <a:ext cx="2450324" cy="233631"/>
            <a:chOff x="6054173" y="3036416"/>
            <a:chExt cx="4855010" cy="462910"/>
          </a:xfrm>
        </p:grpSpPr>
        <p:sp>
          <p:nvSpPr>
            <p:cNvPr id="370" name="Google Shape;370;p45"/>
            <p:cNvSpPr txBox="1"/>
            <p:nvPr/>
          </p:nvSpPr>
          <p:spPr>
            <a:xfrm>
              <a:off x="6584383" y="3036426"/>
              <a:ext cx="4324800" cy="46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GB" sz="900">
                  <a:solidFill>
                    <a:schemeClr val="dk2"/>
                  </a:solidFill>
                  <a:latin typeface="Inter Tight"/>
                  <a:ea typeface="Inter Tight"/>
                  <a:cs typeface="Inter Tight"/>
                  <a:sym typeface="Inter Tight"/>
                </a:rPr>
                <a:t>36.8%</a:t>
              </a:r>
              <a:r>
                <a:rPr lang="en-GB" sz="900">
                  <a:solidFill>
                    <a:schemeClr val="dk2"/>
                  </a:solidFill>
                  <a:latin typeface="Inter Tight Medium"/>
                  <a:ea typeface="Inter Tight Medium"/>
                  <a:cs typeface="Inter Tight Medium"/>
                  <a:sym typeface="Inter Tight Medium"/>
                </a:rPr>
                <a:t> improvement in early stage diagnosis</a:t>
              </a:r>
              <a:endParaRPr sz="900">
                <a:solidFill>
                  <a:schemeClr val="dk2"/>
                </a:solidFill>
                <a:latin typeface="Inter Tight Medium"/>
                <a:ea typeface="Inter Tight Medium"/>
                <a:cs typeface="Inter Tight Medium"/>
                <a:sym typeface="Inter Tight Medium"/>
              </a:endParaRPr>
            </a:p>
          </p:txBody>
        </p:sp>
        <p:pic>
          <p:nvPicPr>
            <p:cNvPr id="371" name="Google Shape;371;p45"/>
            <p:cNvPicPr preferRelativeResize="0"/>
            <p:nvPr/>
          </p:nvPicPr>
          <p:blipFill rotWithShape="1">
            <a:blip r:embed="rId3">
              <a:alphaModFix/>
            </a:blip>
            <a:srcRect b="16175" l="20127" r="20127" t="16175"/>
            <a:stretch/>
          </p:blipFill>
          <p:spPr>
            <a:xfrm>
              <a:off x="6054173" y="3036416"/>
              <a:ext cx="330231" cy="37393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72" name="Google Shape;372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4224" y="1174233"/>
            <a:ext cx="519213" cy="2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01987" y="1151610"/>
            <a:ext cx="375496" cy="30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66999" y="1141700"/>
            <a:ext cx="519200" cy="28199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75" name="Google Shape;375;p45"/>
          <p:cNvGraphicFramePr/>
          <p:nvPr/>
        </p:nvGraphicFramePr>
        <p:xfrm>
          <a:off x="684225" y="1612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{A858C025-D607-443B-86C3-4F77408EF0C3}</a:tableStyleId>
              </a:tblPr>
              <a:tblGrid>
                <a:gridCol w="1301075"/>
                <a:gridCol w="1211025"/>
                <a:gridCol w="1184750"/>
                <a:gridCol w="1076100"/>
              </a:tblGrid>
              <a:tr h="57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solidFill>
                            <a:srgbClr val="FF793E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2018-19</a:t>
                      </a:r>
                      <a:endParaRPr b="1" sz="700">
                        <a:solidFill>
                          <a:srgbClr val="FF793E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(pre-pandemic &amp;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pre-C the Signs)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700">
                          <a:solidFill>
                            <a:srgbClr val="FF793E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2023-24</a:t>
                      </a:r>
                      <a:endParaRPr b="1" sz="700">
                        <a:solidFill>
                          <a:srgbClr val="FF793E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(post- C the Signs implementation)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% relative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Improvement</a:t>
                      </a:r>
                      <a:endParaRPr sz="9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Bladder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91.4%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99.0%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8.3%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Breast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60.0%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79.0%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31.7%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Colorectal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42.1%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56.0%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33.2%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Endometrial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81.6%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95.3%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16.8%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Lung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16.5%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38.3%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132.2%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Lymphoma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40.0%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46.6%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16.4%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Oesophagus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24.3%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29.2%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19.9%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Ovarian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35.0%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70.0%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100.0%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Pancreatic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30.8%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37.5%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21.7%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Prostate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80.0%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84.2%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5.3%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Renal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74.4%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81.8%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CBF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10.0%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  <a:tr h="200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Stomach cancer</a:t>
                      </a:r>
                      <a:endParaRPr sz="9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12.5%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60.0%</a:t>
                      </a:r>
                      <a:endParaRPr b="1" sz="800"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7F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800">
                          <a:solidFill>
                            <a:srgbClr val="FFFFFF"/>
                          </a:solidFill>
                          <a:latin typeface="Inter Tight"/>
                          <a:ea typeface="Inter Tight"/>
                          <a:cs typeface="Inter Tight"/>
                          <a:sym typeface="Inter Tight"/>
                        </a:rPr>
                        <a:t>380.0%</a:t>
                      </a:r>
                      <a:endParaRPr b="1" sz="800">
                        <a:solidFill>
                          <a:srgbClr val="FFFFFF"/>
                        </a:solidFill>
                        <a:latin typeface="Inter Tight"/>
                        <a:ea typeface="Inter Tight"/>
                        <a:cs typeface="Inter Tight"/>
                        <a:sym typeface="Inter Tight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C1B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81;p46"/>
          <p:cNvPicPr preferRelativeResize="0"/>
          <p:nvPr/>
        </p:nvPicPr>
        <p:blipFill rotWithShape="1">
          <a:blip r:embed="rId3">
            <a:alphaModFix/>
          </a:blip>
          <a:srcRect b="0" l="20483" r="0" t="0"/>
          <a:stretch/>
        </p:blipFill>
        <p:spPr>
          <a:xfrm>
            <a:off x="0" y="1690425"/>
            <a:ext cx="8694252" cy="2861625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46"/>
          <p:cNvSpPr/>
          <p:nvPr/>
        </p:nvSpPr>
        <p:spPr>
          <a:xfrm>
            <a:off x="5288907" y="2730102"/>
            <a:ext cx="1575600" cy="504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383" name="Google Shape;383;p46"/>
          <p:cNvSpPr/>
          <p:nvPr/>
        </p:nvSpPr>
        <p:spPr>
          <a:xfrm>
            <a:off x="6242198" y="3773238"/>
            <a:ext cx="1575600" cy="504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384" name="Google Shape;384;p46"/>
          <p:cNvSpPr/>
          <p:nvPr/>
        </p:nvSpPr>
        <p:spPr>
          <a:xfrm>
            <a:off x="7563925" y="4304725"/>
            <a:ext cx="1575600" cy="504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385" name="Google Shape;385;p46"/>
          <p:cNvSpPr/>
          <p:nvPr/>
        </p:nvSpPr>
        <p:spPr>
          <a:xfrm>
            <a:off x="6346363" y="2268075"/>
            <a:ext cx="1575600" cy="504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386" name="Google Shape;386;p46"/>
          <p:cNvSpPr/>
          <p:nvPr/>
        </p:nvSpPr>
        <p:spPr>
          <a:xfrm>
            <a:off x="7239325" y="1443275"/>
            <a:ext cx="1575600" cy="504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387" name="Google Shape;387;p46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8" name="Google Shape;388;p46"/>
          <p:cNvSpPr/>
          <p:nvPr/>
        </p:nvSpPr>
        <p:spPr>
          <a:xfrm>
            <a:off x="2622300" y="375175"/>
            <a:ext cx="1949700" cy="504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pic>
        <p:nvPicPr>
          <p:cNvPr descr="preencoded.png" id="389" name="Google Shape;389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69309" y="1655749"/>
            <a:ext cx="70007" cy="793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90" name="Google Shape;390;p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42787" y="2947250"/>
            <a:ext cx="70007" cy="700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91" name="Google Shape;391;p4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493909" y="4521887"/>
            <a:ext cx="70007" cy="700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92" name="Google Shape;392;p4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276368" y="2500192"/>
            <a:ext cx="70007" cy="700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93" name="Google Shape;393;p4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186509" y="3983224"/>
            <a:ext cx="70007" cy="700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94" name="Google Shape;394;p4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052291" y="3114661"/>
            <a:ext cx="9934" cy="6720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95" name="Google Shape;395;p4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898292" y="2952218"/>
            <a:ext cx="336636" cy="33663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96" name="Google Shape;396;p4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943012" y="2986989"/>
            <a:ext cx="248368" cy="258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97" name="Google Shape;397;p4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716173" y="3096270"/>
            <a:ext cx="79341" cy="793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98" name="Google Shape;398;p46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745974" y="3116819"/>
            <a:ext cx="9934" cy="396704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46"/>
          <p:cNvSpPr/>
          <p:nvPr/>
        </p:nvSpPr>
        <p:spPr>
          <a:xfrm>
            <a:off x="2032426" y="3927042"/>
            <a:ext cx="8181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2554"/>
              <a:buFont typeface="Arial"/>
              <a:buNone/>
            </a:pP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 the Signs Al Model </a:t>
            </a:r>
            <a:endParaRPr i="0" sz="12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00" name="Google Shape;400;p46"/>
          <p:cNvSpPr/>
          <p:nvPr/>
        </p:nvSpPr>
        <p:spPr>
          <a:xfrm>
            <a:off x="7342453" y="1572537"/>
            <a:ext cx="18015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2554"/>
              <a:buFont typeface="Arial"/>
              <a:buNone/>
            </a:pP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High risk</a:t>
            </a:r>
            <a:b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Emergency referral </a:t>
            </a:r>
            <a:endParaRPr i="0" sz="12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01" name="Google Shape;401;p46"/>
          <p:cNvSpPr/>
          <p:nvPr/>
        </p:nvSpPr>
        <p:spPr>
          <a:xfrm>
            <a:off x="6485000" y="2446783"/>
            <a:ext cx="19308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2554"/>
              <a:buFont typeface="Arial"/>
              <a:buNone/>
            </a:pP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High risk urgent suspected cancer referral </a:t>
            </a:r>
            <a:endParaRPr i="0" sz="12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02" name="Google Shape;402;p46"/>
          <p:cNvSpPr/>
          <p:nvPr/>
        </p:nvSpPr>
        <p:spPr>
          <a:xfrm>
            <a:off x="6351009" y="3927042"/>
            <a:ext cx="19314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2554"/>
              <a:buFont typeface="Arial"/>
              <a:buNone/>
            </a:pP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Low risk</a:t>
            </a:r>
            <a:b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Non-urgent pathway </a:t>
            </a:r>
            <a:endParaRPr i="0" sz="12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03" name="Google Shape;403;p46"/>
          <p:cNvSpPr/>
          <p:nvPr/>
        </p:nvSpPr>
        <p:spPr>
          <a:xfrm>
            <a:off x="5411682" y="2893841"/>
            <a:ext cx="11748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2554"/>
              <a:buFont typeface="Arial"/>
              <a:buNone/>
            </a:pP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Low risk</a:t>
            </a:r>
            <a:b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Test first </a:t>
            </a:r>
            <a:endParaRPr i="0" sz="12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04" name="Google Shape;404;p46"/>
          <p:cNvSpPr/>
          <p:nvPr/>
        </p:nvSpPr>
        <p:spPr>
          <a:xfrm>
            <a:off x="7667053" y="4438674"/>
            <a:ext cx="14769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2554"/>
              <a:buFont typeface="Arial"/>
              <a:buNone/>
            </a:pP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No risk</a:t>
            </a:r>
            <a:b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</a:b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Cancer ruled out </a:t>
            </a:r>
            <a:endParaRPr i="0" sz="12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05" name="Google Shape;405;p46"/>
          <p:cNvSpPr/>
          <p:nvPr/>
        </p:nvSpPr>
        <p:spPr>
          <a:xfrm>
            <a:off x="726100" y="3548921"/>
            <a:ext cx="10221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2554"/>
              <a:buFont typeface="Arial"/>
              <a:buNone/>
            </a:pPr>
            <a:r>
              <a:rPr i="0" lang="en-GB" sz="12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 the Signs Cancer Risk Assessment </a:t>
            </a:r>
            <a:endParaRPr i="0" sz="12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06" name="Google Shape;406;p46"/>
          <p:cNvSpPr txBox="1"/>
          <p:nvPr/>
        </p:nvSpPr>
        <p:spPr>
          <a:xfrm>
            <a:off x="684225" y="910325"/>
            <a:ext cx="4558500" cy="5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C the Signs uses AI to triage every patient in primary care — identifying those at risk of cancer, ruling out those who aren’t, and guiding each to the most appropriate next step. Whether that’s a test, diagnostic investigation, or routine or urgent referral, each decision is driven by individual cancer risk and a 94% accuracy in predicting tumour origin.</a:t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07" name="Google Shape;407;p46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Safer, automated workflows</a:t>
            </a:r>
            <a:endParaRPr/>
          </a:p>
        </p:txBody>
      </p:sp>
      <p:sp>
        <p:nvSpPr>
          <p:cNvPr id="408" name="Google Shape;408;p46"/>
          <p:cNvSpPr txBox="1"/>
          <p:nvPr/>
        </p:nvSpPr>
        <p:spPr>
          <a:xfrm>
            <a:off x="684225" y="1588550"/>
            <a:ext cx="2889600" cy="14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By removing unnecessary referrals and reducing duplication, C the Signs ensures earlier diagnoses for those who need it, and reassurance for those who don’t. On average, 20% of patients are safely removed from cancer pathways, and fewer than 1% require multiple urgent referrals — saving time, capacity, and lives.</a:t>
            </a:r>
            <a:endParaRPr sz="900">
              <a:solidFill>
                <a:schemeClr val="dk1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2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414" name="Google Shape;414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4054"/>
            <a:ext cx="9144001" cy="35467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15" name="Google Shape;415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25204" y="3212600"/>
            <a:ext cx="5018775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16" name="Google Shape;416;p4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9144004" cy="2020808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47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preencoded.png" id="418" name="Google Shape;418;p4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20489" y="1771850"/>
            <a:ext cx="843361" cy="6715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19" name="Google Shape;419;p4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125224" y="1771850"/>
            <a:ext cx="751012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20" name="Google Shape;420;p4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60875" y="1771850"/>
            <a:ext cx="1196699" cy="6715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21" name="Google Shape;421;p4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537611" y="453138"/>
            <a:ext cx="1562100" cy="5191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22" name="Google Shape;422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20481" y="3212600"/>
            <a:ext cx="960900" cy="78105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47"/>
          <p:cNvSpPr/>
          <p:nvPr/>
        </p:nvSpPr>
        <p:spPr>
          <a:xfrm>
            <a:off x="1688935" y="1840297"/>
            <a:ext cx="1363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i="0" lang="en-GB" sz="2400" u="none" cap="none" strike="noStrike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94% </a:t>
            </a:r>
            <a:endParaRPr i="0" sz="240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424" name="Google Shape;424;p47"/>
          <p:cNvSpPr/>
          <p:nvPr/>
        </p:nvSpPr>
        <p:spPr>
          <a:xfrm>
            <a:off x="1688935" y="2155188"/>
            <a:ext cx="1363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940"/>
              <a:buFont typeface="Arial"/>
              <a:buNone/>
            </a:pPr>
            <a:r>
              <a:rPr i="0" lang="en-GB" sz="10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Accuracy in predicting tumor origin </a:t>
            </a:r>
            <a:endParaRPr i="0" sz="10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25" name="Google Shape;425;p47"/>
          <p:cNvSpPr/>
          <p:nvPr/>
        </p:nvSpPr>
        <p:spPr>
          <a:xfrm>
            <a:off x="4193665" y="1840297"/>
            <a:ext cx="10107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i="0" lang="en-GB" sz="2400" u="none" cap="none" strike="noStrike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50%  </a:t>
            </a:r>
            <a:endParaRPr i="0" sz="240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426" name="Google Shape;426;p47"/>
          <p:cNvSpPr/>
          <p:nvPr/>
        </p:nvSpPr>
        <p:spPr>
          <a:xfrm>
            <a:off x="4193662" y="2155188"/>
            <a:ext cx="14763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940"/>
              <a:buFont typeface="Arial"/>
              <a:buNone/>
            </a:pPr>
            <a:r>
              <a:rPr i="0" lang="en-GB" sz="10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Reduction in cancers diagnosed in the emergency department </a:t>
            </a:r>
            <a:endParaRPr i="0" sz="10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27" name="Google Shape;427;p47"/>
          <p:cNvSpPr/>
          <p:nvPr/>
        </p:nvSpPr>
        <p:spPr>
          <a:xfrm>
            <a:off x="6729323" y="1840300"/>
            <a:ext cx="1161300" cy="219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i="0" lang="en-GB" sz="2400" u="none" cap="none" strike="noStrike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20-50% </a:t>
            </a:r>
            <a:endParaRPr i="0" sz="240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428" name="Google Shape;428;p47"/>
          <p:cNvSpPr/>
          <p:nvPr/>
        </p:nvSpPr>
        <p:spPr>
          <a:xfrm>
            <a:off x="6729320" y="2155188"/>
            <a:ext cx="14205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940"/>
              <a:buFont typeface="Arial"/>
              <a:buNone/>
            </a:pPr>
            <a:r>
              <a:rPr i="0" lang="en-GB" sz="10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Improvement in time to diagnosis </a:t>
            </a:r>
            <a:endParaRPr i="0" sz="10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29" name="Google Shape;429;p47"/>
          <p:cNvSpPr/>
          <p:nvPr/>
        </p:nvSpPr>
        <p:spPr>
          <a:xfrm>
            <a:off x="8099698" y="3333650"/>
            <a:ext cx="9609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1991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858"/>
              <a:buFont typeface="Arial"/>
              <a:buNone/>
            </a:pPr>
            <a:r>
              <a:rPr i="0" lang="en-GB" sz="1058" u="none" cap="none" strike="noStrike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SENSITIVITY FOR</a:t>
            </a:r>
            <a:r>
              <a:rPr i="0" lang="en-GB" sz="658" u="none" cap="none" strike="noStrike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 </a:t>
            </a:r>
            <a:r>
              <a:rPr i="0" lang="en-GB" sz="1058" u="none" cap="none" strike="noStrike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CANCER </a:t>
            </a:r>
            <a:endParaRPr i="0" sz="1058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430" name="Google Shape;430;p47"/>
          <p:cNvSpPr/>
          <p:nvPr/>
        </p:nvSpPr>
        <p:spPr>
          <a:xfrm>
            <a:off x="6749449" y="453138"/>
            <a:ext cx="1374000" cy="5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0773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940"/>
              <a:buFont typeface="Arial"/>
              <a:buNone/>
            </a:pPr>
            <a:r>
              <a:rPr i="0" lang="en-GB" sz="10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Performed equally across demographic groups and in areas of deprivation  </a:t>
            </a:r>
            <a:endParaRPr i="0" sz="10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31" name="Google Shape;431;p47"/>
          <p:cNvSpPr/>
          <p:nvPr/>
        </p:nvSpPr>
        <p:spPr>
          <a:xfrm>
            <a:off x="1688929" y="3281050"/>
            <a:ext cx="11967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lang="en-GB" sz="24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  &lt;1%</a:t>
            </a:r>
            <a:endParaRPr i="0" sz="240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pic>
        <p:nvPicPr>
          <p:cNvPr id="432" name="Google Shape;432;p4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341525" y="2579600"/>
            <a:ext cx="3885352" cy="2218926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47"/>
          <p:cNvSpPr txBox="1"/>
          <p:nvPr>
            <p:ph type="title"/>
          </p:nvPr>
        </p:nvSpPr>
        <p:spPr>
          <a:xfrm>
            <a:off x="684222" y="424100"/>
            <a:ext cx="5718300" cy="368400"/>
          </a:xfrm>
          <a:prstGeom prst="rect">
            <a:avLst/>
          </a:prstGeom>
        </p:spPr>
        <p:txBody>
          <a:bodyPr anchorCtr="0" anchor="t" bIns="0" lIns="0" spcFirstLastPara="1" rIns="0" wrap="square" tIns="72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 the Signs in the NHS</a:t>
            </a:r>
            <a:endParaRPr/>
          </a:p>
        </p:txBody>
      </p:sp>
      <p:sp>
        <p:nvSpPr>
          <p:cNvPr id="434" name="Google Shape;434;p47"/>
          <p:cNvSpPr txBox="1"/>
          <p:nvPr>
            <p:ph idx="2" type="body"/>
          </p:nvPr>
        </p:nvSpPr>
        <p:spPr>
          <a:xfrm>
            <a:off x="684214" y="283709"/>
            <a:ext cx="2182800" cy="135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REAL-WORLD IMPACT</a:t>
            </a:r>
            <a:endParaRPr/>
          </a:p>
        </p:txBody>
      </p:sp>
      <p:sp>
        <p:nvSpPr>
          <p:cNvPr id="435" name="Google Shape;435;p47"/>
          <p:cNvSpPr/>
          <p:nvPr/>
        </p:nvSpPr>
        <p:spPr>
          <a:xfrm>
            <a:off x="1721809" y="3853787"/>
            <a:ext cx="14205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76494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940"/>
              <a:buFont typeface="Arial"/>
              <a:buNone/>
            </a:pPr>
            <a:r>
              <a:rPr i="0" lang="en-GB" sz="1040" u="none" cap="none" strike="noStrike">
                <a:solidFill>
                  <a:srgbClr val="091F1D"/>
                </a:solidFill>
                <a:latin typeface="Inter Tight"/>
                <a:ea typeface="Inter Tight"/>
                <a:cs typeface="Inter Tight"/>
                <a:sym typeface="Inter Tight"/>
              </a:rPr>
              <a:t>Of Patients identified with cancer risk have multiple specialist referrals </a:t>
            </a:r>
            <a:endParaRPr i="0" sz="1040" u="none" cap="none" strike="noStrike">
              <a:solidFill>
                <a:srgbClr val="000000"/>
              </a:solidFill>
              <a:latin typeface="Inter Tight"/>
              <a:ea typeface="Inter Tight"/>
              <a:cs typeface="Inter Tight"/>
              <a:sym typeface="Inter T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441" name="Google Shape;441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4054"/>
            <a:ext cx="9144001" cy="35467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42" name="Google Shape;442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25204" y="3212600"/>
            <a:ext cx="5018775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43" name="Google Shape;443;p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9144004" cy="2020808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48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preencoded.png" id="445" name="Google Shape;445;p4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20489" y="1771850"/>
            <a:ext cx="843361" cy="6715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46" name="Google Shape;446;p4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125225" y="1771850"/>
            <a:ext cx="960900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47" name="Google Shape;447;p4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60875" y="1771850"/>
            <a:ext cx="1196699" cy="6715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48" name="Google Shape;448;p4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537611" y="453138"/>
            <a:ext cx="1562100" cy="5191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449" name="Google Shape;449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20469" y="3204027"/>
            <a:ext cx="1911401" cy="78105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8"/>
          <p:cNvSpPr/>
          <p:nvPr/>
        </p:nvSpPr>
        <p:spPr>
          <a:xfrm>
            <a:off x="1688935" y="2103447"/>
            <a:ext cx="1363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lang="en-GB" sz="24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Risk Asses </a:t>
            </a:r>
            <a:endParaRPr i="0" sz="240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451" name="Google Shape;451;p48"/>
          <p:cNvSpPr/>
          <p:nvPr/>
        </p:nvSpPr>
        <p:spPr>
          <a:xfrm>
            <a:off x="4185090" y="2052734"/>
            <a:ext cx="10107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lang="en-GB" sz="24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Safety</a:t>
            </a:r>
            <a:r>
              <a:rPr lang="en-GB" sz="24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 Net</a:t>
            </a:r>
            <a:endParaRPr i="0" sz="240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452" name="Google Shape;452;p48"/>
          <p:cNvSpPr/>
          <p:nvPr/>
        </p:nvSpPr>
        <p:spPr>
          <a:xfrm>
            <a:off x="6747498" y="2052875"/>
            <a:ext cx="1161300" cy="219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lang="en-GB" sz="24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Fast</a:t>
            </a:r>
            <a:endParaRPr sz="2400">
              <a:solidFill>
                <a:srgbClr val="091F1D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lang="en-GB" sz="24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Referral</a:t>
            </a:r>
            <a:endParaRPr sz="2400">
              <a:solidFill>
                <a:srgbClr val="091F1D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453" name="Google Shape;453;p48"/>
          <p:cNvSpPr/>
          <p:nvPr/>
        </p:nvSpPr>
        <p:spPr>
          <a:xfrm>
            <a:off x="6749449" y="453138"/>
            <a:ext cx="1374000" cy="5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0773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1940"/>
              <a:buFont typeface="Arial"/>
              <a:buNone/>
            </a:pPr>
            <a:r>
              <a:rPr lang="en-GB" sz="1000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Save time and increase cancer detection</a:t>
            </a:r>
            <a:r>
              <a:rPr i="0" lang="en-GB" sz="1000" u="none" cap="none" strike="noStrike">
                <a:solidFill>
                  <a:srgbClr val="091F1D"/>
                </a:solidFill>
                <a:latin typeface="Inter Tight Medium"/>
                <a:ea typeface="Inter Tight Medium"/>
                <a:cs typeface="Inter Tight Medium"/>
                <a:sym typeface="Inter Tight Medium"/>
              </a:rPr>
              <a:t> </a:t>
            </a:r>
            <a:endParaRPr i="0" sz="1000" u="none" cap="none" strike="noStrike">
              <a:solidFill>
                <a:srgbClr val="000000"/>
              </a:solidFill>
              <a:latin typeface="Inter Tight Medium"/>
              <a:ea typeface="Inter Tight Medium"/>
              <a:cs typeface="Inter Tight Medium"/>
              <a:sym typeface="Inter Tight Medium"/>
            </a:endParaRPr>
          </a:p>
        </p:txBody>
      </p:sp>
      <p:sp>
        <p:nvSpPr>
          <p:cNvPr id="454" name="Google Shape;454;p48"/>
          <p:cNvSpPr/>
          <p:nvPr/>
        </p:nvSpPr>
        <p:spPr>
          <a:xfrm>
            <a:off x="1718925" y="3263898"/>
            <a:ext cx="17145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lang="en-GB" sz="24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Surveillance</a:t>
            </a:r>
            <a:r>
              <a:rPr lang="en-GB" sz="24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 </a:t>
            </a:r>
            <a:endParaRPr i="0" sz="240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455" name="Google Shape;455;p48"/>
          <p:cNvSpPr txBox="1"/>
          <p:nvPr>
            <p:ph type="title"/>
          </p:nvPr>
        </p:nvSpPr>
        <p:spPr>
          <a:xfrm>
            <a:off x="684222" y="424100"/>
            <a:ext cx="5718300" cy="368400"/>
          </a:xfrm>
          <a:prstGeom prst="rect">
            <a:avLst/>
          </a:prstGeom>
        </p:spPr>
        <p:txBody>
          <a:bodyPr anchorCtr="0" anchor="t" bIns="0" lIns="0" spcFirstLastPara="1" rIns="0" wrap="square" tIns="72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Primary Care technology</a:t>
            </a:r>
            <a:endParaRPr/>
          </a:p>
        </p:txBody>
      </p:sp>
      <p:sp>
        <p:nvSpPr>
          <p:cNvPr id="456" name="Google Shape;456;p48"/>
          <p:cNvSpPr txBox="1"/>
          <p:nvPr>
            <p:ph idx="2" type="body"/>
          </p:nvPr>
        </p:nvSpPr>
        <p:spPr>
          <a:xfrm>
            <a:off x="684214" y="283709"/>
            <a:ext cx="2182800" cy="135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Features</a:t>
            </a:r>
            <a:endParaRPr/>
          </a:p>
        </p:txBody>
      </p:sp>
      <p:sp>
        <p:nvSpPr>
          <p:cNvPr id="457" name="Google Shape;457;p48"/>
          <p:cNvSpPr/>
          <p:nvPr/>
        </p:nvSpPr>
        <p:spPr>
          <a:xfrm>
            <a:off x="4185100" y="3263900"/>
            <a:ext cx="17145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lang="en-GB" sz="2400">
                <a:solidFill>
                  <a:srgbClr val="091F1D"/>
                </a:solidFill>
                <a:latin typeface="Inter Tight SemiBold"/>
                <a:ea typeface="Inter Tight SemiBold"/>
                <a:cs typeface="Inter Tight SemiBold"/>
                <a:sym typeface="Inter Tight SemiBold"/>
              </a:rPr>
              <a:t>Reporting</a:t>
            </a:r>
            <a:endParaRPr i="0" sz="2400" u="none" cap="none" strike="noStrike">
              <a:solidFill>
                <a:srgbClr val="000000"/>
              </a:solidFill>
              <a:latin typeface="Inter Tight SemiBold"/>
              <a:ea typeface="Inter Tight SemiBold"/>
              <a:cs typeface="Inter Tight SemiBold"/>
              <a:sym typeface="Inter Tight SemiBold"/>
            </a:endParaRPr>
          </a:p>
        </p:txBody>
      </p:sp>
      <p:sp>
        <p:nvSpPr>
          <p:cNvPr id="458" name="Google Shape;458;p48"/>
          <p:cNvSpPr/>
          <p:nvPr/>
        </p:nvSpPr>
        <p:spPr>
          <a:xfrm>
            <a:off x="6402525" y="2670950"/>
            <a:ext cx="2368200" cy="1624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67150"/>
              </a:lnSpc>
              <a:spcBef>
                <a:spcPts val="0"/>
              </a:spcBef>
              <a:spcAft>
                <a:spcPts val="0"/>
              </a:spcAft>
              <a:buClr>
                <a:srgbClr val="091F1D"/>
              </a:buClr>
              <a:buSzPts val="4344"/>
              <a:buFont typeface="Arial"/>
              <a:buNone/>
            </a:pPr>
            <a:r>
              <a:rPr b="1" lang="en-GB" sz="4200">
                <a:solidFill>
                  <a:schemeClr val="accent1"/>
                </a:solidFill>
                <a:latin typeface="Inter Tight"/>
                <a:ea typeface="Inter Tight"/>
                <a:cs typeface="Inter Tight"/>
                <a:sym typeface="Inter Tight"/>
              </a:rPr>
              <a:t>Early Cancer detection</a:t>
            </a:r>
            <a:endParaRPr b="1" i="0" sz="4200" u="none" cap="none" strike="noStrike">
              <a:solidFill>
                <a:schemeClr val="accent1"/>
              </a:solidFill>
              <a:latin typeface="Inter Tight"/>
              <a:ea typeface="Inter Tight"/>
              <a:cs typeface="Inter Tight"/>
              <a:sym typeface="Inter T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464" name="Google Shape;464;p49"/>
          <p:cNvPicPr preferRelativeResize="0"/>
          <p:nvPr/>
        </p:nvPicPr>
        <p:blipFill rotWithShape="1">
          <a:blip r:embed="rId3">
            <a:alphaModFix amt="44000"/>
          </a:blip>
          <a:srcRect b="38733" l="0" r="0" t="-3744"/>
          <a:stretch/>
        </p:blipFill>
        <p:spPr>
          <a:xfrm>
            <a:off x="0" y="2796795"/>
            <a:ext cx="9144000" cy="2673554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49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Automating Jess Rule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49"/>
          <p:cNvSpPr txBox="1"/>
          <p:nvPr>
            <p:ph idx="1" type="body"/>
          </p:nvPr>
        </p:nvSpPr>
        <p:spPr>
          <a:xfrm>
            <a:off x="684225" y="1337472"/>
            <a:ext cx="2091600" cy="2035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C the Signs automatically flags patients with high-risk indicators — such as abnormal test results, clinical signs, demographics, and other risk factors — in real time, across pan-cancer or tumour-specific models. These signals are identified from both structured and unstructured data within the medical record. By surfacing what may otherwise be missed, the platform helps clinicians consider cancer earlier — even when it’s not yet suspected.</a:t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90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49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68" name="Google Shape;468;p49"/>
          <p:cNvSpPr txBox="1"/>
          <p:nvPr>
            <p:ph idx="4" type="body"/>
          </p:nvPr>
        </p:nvSpPr>
        <p:spPr>
          <a:xfrm>
            <a:off x="638614" y="154184"/>
            <a:ext cx="2182800" cy="135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AUTOMATIC FLAGGING</a:t>
            </a:r>
            <a:endParaRPr/>
          </a:p>
        </p:txBody>
      </p:sp>
      <p:pic>
        <p:nvPicPr>
          <p:cNvPr id="469" name="Google Shape;469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3775" y="1145158"/>
            <a:ext cx="5854525" cy="3879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475" name="Google Shape;475;p50"/>
          <p:cNvPicPr preferRelativeResize="0"/>
          <p:nvPr/>
        </p:nvPicPr>
        <p:blipFill rotWithShape="1">
          <a:blip r:embed="rId3">
            <a:alphaModFix amt="44000"/>
          </a:blip>
          <a:srcRect b="38733" l="0" r="0" t="-3744"/>
          <a:stretch/>
        </p:blipFill>
        <p:spPr>
          <a:xfrm>
            <a:off x="0" y="2796795"/>
            <a:ext cx="9144000" cy="2673554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50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</p:spPr>
        <p:txBody>
          <a:bodyPr anchorCtr="0" anchor="t" bIns="0" lIns="0" spcFirstLastPara="1" rIns="0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Identifying patients at risk - and taking action</a:t>
            </a:r>
            <a:endParaRPr/>
          </a:p>
        </p:txBody>
      </p:sp>
      <p:sp>
        <p:nvSpPr>
          <p:cNvPr id="477" name="Google Shape;477;p50"/>
          <p:cNvSpPr txBox="1"/>
          <p:nvPr>
            <p:ph idx="1" type="body"/>
          </p:nvPr>
        </p:nvSpPr>
        <p:spPr>
          <a:xfrm>
            <a:off x="684213" y="1337467"/>
            <a:ext cx="2091600" cy="3396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Clinicians can see potential cancer risks in real time — including red flag symptoms, when they occurred, and the tumour types they may indicate. With one click, they can launch a pre-filled risk assessment and refer the patient into the right pathway. The feature can be configured for pan-cancer alerts or tailored to specific tumour types — enabling faster, more accurate decisions when it matters most.</a:t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90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50"/>
          <p:cNvSpPr txBox="1"/>
          <p:nvPr>
            <p:ph idx="12" type="sldNum"/>
          </p:nvPr>
        </p:nvSpPr>
        <p:spPr>
          <a:xfrm>
            <a:off x="93669" y="4906615"/>
            <a:ext cx="128100" cy="1440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79" name="Google Shape;479;p50"/>
          <p:cNvSpPr txBox="1"/>
          <p:nvPr>
            <p:ph idx="4" type="body"/>
          </p:nvPr>
        </p:nvSpPr>
        <p:spPr>
          <a:xfrm>
            <a:off x="684214" y="283709"/>
            <a:ext cx="2182800" cy="135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REAL-TIME UPDATES</a:t>
            </a:r>
            <a:endParaRPr/>
          </a:p>
        </p:txBody>
      </p:sp>
      <p:pic>
        <p:nvPicPr>
          <p:cNvPr id="480" name="Google Shape;480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7450" y="1155950"/>
            <a:ext cx="5854525" cy="386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22325" y="1638725"/>
            <a:ext cx="2848425" cy="2945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51" title="Jess Law 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9525" y="947409"/>
            <a:ext cx="6333398" cy="3560450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51"/>
          <p:cNvSpPr txBox="1"/>
          <p:nvPr>
            <p:ph type="title"/>
          </p:nvPr>
        </p:nvSpPr>
        <p:spPr>
          <a:xfrm>
            <a:off x="684213" y="424096"/>
            <a:ext cx="7775700" cy="45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Delivering information needed to guide consultation </a:t>
            </a:r>
            <a:endParaRPr/>
          </a:p>
        </p:txBody>
      </p:sp>
      <p:sp>
        <p:nvSpPr>
          <p:cNvPr id="488" name="Google Shape;488;p51"/>
          <p:cNvSpPr txBox="1"/>
          <p:nvPr>
            <p:ph idx="4294967295" type="body"/>
          </p:nvPr>
        </p:nvSpPr>
        <p:spPr>
          <a:xfrm>
            <a:off x="684214" y="283709"/>
            <a:ext cx="2182800" cy="13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900"/>
              </a:spcAft>
              <a:buNone/>
            </a:pPr>
            <a:r>
              <a:rPr lang="en-GB" sz="700">
                <a:solidFill>
                  <a:schemeClr val="accent1"/>
                </a:solidFill>
              </a:rPr>
              <a:t>TIMELY DELIVERY</a:t>
            </a:r>
            <a:endParaRPr sz="70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PPT TEMPLATE">
  <a:themeElements>
    <a:clrScheme name="CURIE">
      <a:dk1>
        <a:srgbClr val="000000"/>
      </a:dk1>
      <a:lt1>
        <a:srgbClr val="FFFFFF"/>
      </a:lt1>
      <a:dk2>
        <a:srgbClr val="091F1D"/>
      </a:dk2>
      <a:lt2>
        <a:srgbClr val="F7F7EA"/>
      </a:lt2>
      <a:accent1>
        <a:srgbClr val="8C1BF5"/>
      </a:accent1>
      <a:accent2>
        <a:srgbClr val="FF793E"/>
      </a:accent2>
      <a:accent3>
        <a:srgbClr val="091F1D"/>
      </a:accent3>
      <a:accent4>
        <a:srgbClr val="E2FFFD"/>
      </a:accent4>
      <a:accent5>
        <a:srgbClr val="FFFFFF"/>
      </a:accent5>
      <a:accent6>
        <a:srgbClr val="F7F7EA"/>
      </a:accent6>
      <a:hlink>
        <a:srgbClr val="717171"/>
      </a:hlink>
      <a:folHlink>
        <a:srgbClr val="71717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