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74" r:id="rId5"/>
    <p:sldId id="269" r:id="rId6"/>
    <p:sldId id="257" r:id="rId7"/>
    <p:sldId id="258" r:id="rId8"/>
    <p:sldId id="259" r:id="rId9"/>
    <p:sldId id="260" r:id="rId10"/>
    <p:sldId id="261" r:id="rId11"/>
    <p:sldId id="262" r:id="rId12"/>
    <p:sldId id="263" r:id="rId13"/>
    <p:sldId id="264" r:id="rId14"/>
    <p:sldId id="265" r:id="rId15"/>
    <p:sldId id="266" r:id="rId16"/>
    <p:sldId id="267"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11760E-6498-4D75-AA93-BA71A7B77229}" v="2" dt="2026-01-28T10:38:44.3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5" d="100"/>
          <a:sy n="95" d="100"/>
        </p:scale>
        <p:origin x="104" y="2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D15AB6-68A4-40DB-A1D4-472D7941DDFB}" type="datetimeFigureOut">
              <a:rPr lang="en-GB" smtClean="0"/>
              <a:t>28/01/2026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CE8812-B275-4FBB-B594-EB4246C72A58}" type="slidenum">
              <a:rPr lang="en-GB" smtClean="0"/>
              <a:t>‹#›</a:t>
            </a:fld>
            <a:endParaRPr lang="en-GB"/>
          </a:p>
        </p:txBody>
      </p:sp>
    </p:spTree>
    <p:extLst>
      <p:ext uri="{BB962C8B-B14F-4D97-AF65-F5344CB8AC3E}">
        <p14:creationId xmlns:p14="http://schemas.microsoft.com/office/powerpoint/2010/main" val="2367677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42B65-56CE-4C0E-7E62-9F5BB0ACB4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254EE1C-0898-59CE-301D-A688FC4E13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87FD09C-EDE5-8B49-58CA-B6844F844F8D}"/>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5" name="Footer Placeholder 4">
            <a:extLst>
              <a:ext uri="{FF2B5EF4-FFF2-40B4-BE49-F238E27FC236}">
                <a16:creationId xmlns:a16="http://schemas.microsoft.com/office/drawing/2014/main" id="{BC3034A5-1EC3-0546-A25D-511AE87147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0439B7-127D-3C55-24B8-C31A14E9D836}"/>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194336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7DF2E-4B37-C2D9-B9CD-002B7EBAAE3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778B17-9467-B812-DCC6-FE6EB09A4C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39D219-2B3F-96E6-EA70-52C3FDE06C56}"/>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5" name="Footer Placeholder 4">
            <a:extLst>
              <a:ext uri="{FF2B5EF4-FFF2-40B4-BE49-F238E27FC236}">
                <a16:creationId xmlns:a16="http://schemas.microsoft.com/office/drawing/2014/main" id="{1D26B449-2C27-1656-7489-46E46B7CC4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8C4451-EFBD-E721-FEE1-3B59F9CB6C29}"/>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881982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4535BA-AD50-3D04-5C40-73EDB1751A9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1EEDC70-A55E-3998-818C-EDA23F997E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8B11CA-DB22-0144-2FD6-F30067358D52}"/>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5" name="Footer Placeholder 4">
            <a:extLst>
              <a:ext uri="{FF2B5EF4-FFF2-40B4-BE49-F238E27FC236}">
                <a16:creationId xmlns:a16="http://schemas.microsoft.com/office/drawing/2014/main" id="{A6737760-F4B6-1BBD-E471-8D725EEAF9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9D90C2-41C6-D8F3-CED2-0FE98133F74C}"/>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2371526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9DB83-9457-9423-36CD-EE75B0D110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21FE18-03DE-28EA-1A9E-524FB29C42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3AB810-E485-73DA-619C-E5CD3E6B0F30}"/>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5" name="Footer Placeholder 4">
            <a:extLst>
              <a:ext uri="{FF2B5EF4-FFF2-40B4-BE49-F238E27FC236}">
                <a16:creationId xmlns:a16="http://schemas.microsoft.com/office/drawing/2014/main" id="{A7F59D32-4D5A-0690-DD86-95C61D182B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E4BCE7-1178-7913-EDDE-685978EF198F}"/>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1454134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E400F-A91A-6933-5F38-F2E6354FF8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DFBB6B9-96C3-EDF5-BA99-D047AFFF92E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1EBA15-2C0C-374A-EEB0-360B68081959}"/>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5" name="Footer Placeholder 4">
            <a:extLst>
              <a:ext uri="{FF2B5EF4-FFF2-40B4-BE49-F238E27FC236}">
                <a16:creationId xmlns:a16="http://schemas.microsoft.com/office/drawing/2014/main" id="{6A853A05-B00D-4815-85BF-C2AD26419F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81D4B9-6180-C814-EFA6-4EEDC29C92FC}"/>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138313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36254-DEA2-865B-51FB-BD81E82046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0980F0-CD3C-E4B4-BB21-C35B5A42BB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4363BDA-C966-F68C-DE08-0903F72515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1AAA91-12E6-5570-8831-C4EEE9846F24}"/>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6" name="Footer Placeholder 5">
            <a:extLst>
              <a:ext uri="{FF2B5EF4-FFF2-40B4-BE49-F238E27FC236}">
                <a16:creationId xmlns:a16="http://schemas.microsoft.com/office/drawing/2014/main" id="{F97E23E2-D719-9EA3-2FC1-15F73A3BC5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B785B5D-1D01-A5C5-3BCD-CD91A03594E1}"/>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1713020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139BD-86F3-BD9A-058E-785269F743C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9314773-E571-9C3E-F99A-67C7F641D0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434BE4-5D84-5F2F-D787-C24058B68A6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B95E490-ABF4-E405-C615-3A6AB85356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B04D21-1555-C1AA-D6EA-E96E3998B8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93B12CE-3B48-7BB0-7030-6D6701F425E4}"/>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8" name="Footer Placeholder 7">
            <a:extLst>
              <a:ext uri="{FF2B5EF4-FFF2-40B4-BE49-F238E27FC236}">
                <a16:creationId xmlns:a16="http://schemas.microsoft.com/office/drawing/2014/main" id="{6A90BE95-A0A6-A446-6FB7-D87D841331A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49DB02-22A1-3C22-CAC5-39E751A164C0}"/>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4070036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B533C-66D4-D489-7609-0288B7AF955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CDA3CD1-1055-662E-7BC8-D4CC6E4A8055}"/>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4" name="Footer Placeholder 3">
            <a:extLst>
              <a:ext uri="{FF2B5EF4-FFF2-40B4-BE49-F238E27FC236}">
                <a16:creationId xmlns:a16="http://schemas.microsoft.com/office/drawing/2014/main" id="{1EEE4942-B74B-4796-8CBD-7258973845B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88F6046-A4F7-A850-45DE-0647A1D91CAE}"/>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2837731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1699CE-58DD-FD6A-86A5-62250BB5312A}"/>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3" name="Footer Placeholder 2">
            <a:extLst>
              <a:ext uri="{FF2B5EF4-FFF2-40B4-BE49-F238E27FC236}">
                <a16:creationId xmlns:a16="http://schemas.microsoft.com/office/drawing/2014/main" id="{CAE2B9DE-777A-39A9-62E3-369F47DFCEF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12B412F-EA29-DCE8-7FF7-BB406D088690}"/>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825377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10CAC-6387-6C01-BB5F-8730AA0626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97C05F4-A447-F212-E1FD-5EC565DB12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B36307-8B04-9B48-EEC0-3EC06F0D56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A3F925-5212-6DA6-4544-80FF64E1C31E}"/>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6" name="Footer Placeholder 5">
            <a:extLst>
              <a:ext uri="{FF2B5EF4-FFF2-40B4-BE49-F238E27FC236}">
                <a16:creationId xmlns:a16="http://schemas.microsoft.com/office/drawing/2014/main" id="{C220D5B7-A1E0-8F97-2667-8799AD05A1E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CBD22C-8BC8-DCA0-0381-7A89B359E126}"/>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2470640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C9F00-DA5F-40BB-C25A-B10FCA331F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0527E25-FC7A-E05B-7601-99AC7E19DC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0282010-C51B-5672-25D2-299607D36C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1945E7-58C4-2ED5-FC41-4954E9AA0742}"/>
              </a:ext>
            </a:extLst>
          </p:cNvPr>
          <p:cNvSpPr>
            <a:spLocks noGrp="1"/>
          </p:cNvSpPr>
          <p:nvPr>
            <p:ph type="dt" sz="half" idx="10"/>
          </p:nvPr>
        </p:nvSpPr>
        <p:spPr/>
        <p:txBody>
          <a:bodyPr/>
          <a:lstStyle/>
          <a:p>
            <a:fld id="{9352D95D-0FB4-4A22-834D-498916ADAA12}" type="datetimeFigureOut">
              <a:rPr lang="en-GB" smtClean="0"/>
              <a:t>28/01/2026</a:t>
            </a:fld>
            <a:endParaRPr lang="en-GB"/>
          </a:p>
        </p:txBody>
      </p:sp>
      <p:sp>
        <p:nvSpPr>
          <p:cNvPr id="6" name="Footer Placeholder 5">
            <a:extLst>
              <a:ext uri="{FF2B5EF4-FFF2-40B4-BE49-F238E27FC236}">
                <a16:creationId xmlns:a16="http://schemas.microsoft.com/office/drawing/2014/main" id="{E1C769A9-B14F-59C5-036E-A0F75DE81E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7248C0-4B83-D3D1-3257-D4EA20F4A2F5}"/>
              </a:ext>
            </a:extLst>
          </p:cNvPr>
          <p:cNvSpPr>
            <a:spLocks noGrp="1"/>
          </p:cNvSpPr>
          <p:nvPr>
            <p:ph type="sldNum" sz="quarter" idx="12"/>
          </p:nvPr>
        </p:nvSpPr>
        <p:spPr/>
        <p:txBody>
          <a:bodyPr/>
          <a:lstStyle/>
          <a:p>
            <a:fld id="{BE6DC2D6-1E8A-4A53-A47E-3666AA36A63F}" type="slidenum">
              <a:rPr lang="en-GB" smtClean="0"/>
              <a:t>‹#›</a:t>
            </a:fld>
            <a:endParaRPr lang="en-GB"/>
          </a:p>
        </p:txBody>
      </p:sp>
    </p:spTree>
    <p:extLst>
      <p:ext uri="{BB962C8B-B14F-4D97-AF65-F5344CB8AC3E}">
        <p14:creationId xmlns:p14="http://schemas.microsoft.com/office/powerpoint/2010/main" val="62879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777129-465F-8055-32F9-C1E43CF7F7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A8A8AB-25BB-F88B-A530-D0027C1003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2AEB88-BD95-5656-59B6-C72C888F33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52D95D-0FB4-4A22-834D-498916ADAA12}" type="datetimeFigureOut">
              <a:rPr lang="en-GB" smtClean="0"/>
              <a:t>28/01/2026</a:t>
            </a:fld>
            <a:endParaRPr lang="en-GB"/>
          </a:p>
        </p:txBody>
      </p:sp>
      <p:sp>
        <p:nvSpPr>
          <p:cNvPr id="5" name="Footer Placeholder 4">
            <a:extLst>
              <a:ext uri="{FF2B5EF4-FFF2-40B4-BE49-F238E27FC236}">
                <a16:creationId xmlns:a16="http://schemas.microsoft.com/office/drawing/2014/main" id="{52C0B871-CD1F-AFE2-9522-7568793129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7B4CDB4-4F6F-B794-17CA-48FD7642D6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E6DC2D6-1E8A-4A53-A47E-3666AA36A63F}" type="slidenum">
              <a:rPr lang="en-GB" smtClean="0"/>
              <a:t>‹#›</a:t>
            </a:fld>
            <a:endParaRPr lang="en-GB"/>
          </a:p>
        </p:txBody>
      </p:sp>
    </p:spTree>
    <p:extLst>
      <p:ext uri="{BB962C8B-B14F-4D97-AF65-F5344CB8AC3E}">
        <p14:creationId xmlns:p14="http://schemas.microsoft.com/office/powerpoint/2010/main" val="3015051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36AFF-C792-E291-3D5E-0161986A9182}"/>
              </a:ext>
            </a:extLst>
          </p:cNvPr>
          <p:cNvSpPr>
            <a:spLocks noGrp="1"/>
          </p:cNvSpPr>
          <p:nvPr>
            <p:ph type="title"/>
          </p:nvPr>
        </p:nvSpPr>
        <p:spPr/>
        <p:txBody>
          <a:bodyPr/>
          <a:lstStyle/>
          <a:p>
            <a:pPr algn="ctr"/>
            <a:r>
              <a:rPr lang="en-GB" dirty="0">
                <a:latin typeface="Aptos Display" panose="020B0004020202020204" pitchFamily="34" charset="0"/>
                <a:ea typeface="Times New Roman" panose="02020603050405020304" pitchFamily="18" charset="0"/>
                <a:cs typeface="Times New Roman" panose="02020603050405020304" pitchFamily="18" charset="0"/>
              </a:rPr>
              <a:t>Section 4 examples for ReSPECT plans</a:t>
            </a:r>
            <a:endParaRPr lang="en-GB" dirty="0"/>
          </a:p>
        </p:txBody>
      </p:sp>
      <p:sp>
        <p:nvSpPr>
          <p:cNvPr id="3" name="Content Placeholder 2">
            <a:extLst>
              <a:ext uri="{FF2B5EF4-FFF2-40B4-BE49-F238E27FC236}">
                <a16:creationId xmlns:a16="http://schemas.microsoft.com/office/drawing/2014/main" id="{2C795A8B-88E1-2F7A-5906-FABF025E83A2}"/>
              </a:ext>
            </a:extLst>
          </p:cNvPr>
          <p:cNvSpPr>
            <a:spLocks noGrp="1"/>
          </p:cNvSpPr>
          <p:nvPr>
            <p:ph idx="1"/>
          </p:nvPr>
        </p:nvSpPr>
        <p:spPr>
          <a:xfrm>
            <a:off x="838200" y="2306171"/>
            <a:ext cx="10515600" cy="3870792"/>
          </a:xfrm>
        </p:spPr>
        <p:txBody>
          <a:bodyPr/>
          <a:lstStyle/>
          <a:p>
            <a:pPr marL="285750" indent="-285750">
              <a:lnSpc>
                <a:spcPct val="107000"/>
              </a:lnSpc>
              <a:spcAft>
                <a:spcPts val="800"/>
              </a:spcAft>
            </a:pPr>
            <a:r>
              <a:rPr lang="en-GB" dirty="0">
                <a:latin typeface="Aptos Display" panose="020B0004020202020204" pitchFamily="34" charset="0"/>
                <a:ea typeface="Times New Roman" panose="02020603050405020304" pitchFamily="18" charset="0"/>
                <a:cs typeface="Times New Roman" panose="02020603050405020304" pitchFamily="18" charset="0"/>
              </a:rPr>
              <a:t>Section 4 should reflect clinical recommendations and what is most important to the person. The purpose is not to have a standard Section 4. </a:t>
            </a:r>
          </a:p>
          <a:p>
            <a:pPr marL="285750" indent="-285750">
              <a:lnSpc>
                <a:spcPct val="107000"/>
              </a:lnSpc>
              <a:spcAft>
                <a:spcPts val="800"/>
              </a:spcAft>
            </a:pPr>
            <a:r>
              <a:rPr lang="en-GB" dirty="0">
                <a:latin typeface="Aptos Display" panose="020B0004020202020204" pitchFamily="34" charset="0"/>
                <a:ea typeface="Times New Roman" panose="02020603050405020304" pitchFamily="18" charset="0"/>
                <a:cs typeface="Times New Roman" panose="02020603050405020304" pitchFamily="18" charset="0"/>
              </a:rPr>
              <a:t>To ensure the language used should be understood and relevant to all professionals in each clinical situation e.g. it is not appropriate to state “not for hospital” or “ward-based care” without supporting reasoning. </a:t>
            </a:r>
          </a:p>
          <a:p>
            <a:endParaRPr lang="en-GB" dirty="0"/>
          </a:p>
        </p:txBody>
      </p:sp>
    </p:spTree>
    <p:extLst>
      <p:ext uri="{BB962C8B-B14F-4D97-AF65-F5344CB8AC3E}">
        <p14:creationId xmlns:p14="http://schemas.microsoft.com/office/powerpoint/2010/main" val="2079413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Prioritise comfort care and support for care at home. Hospital transfer only appropriate if major bone fracture. No invasive procedures. Usual resting sats are 90% and does not improve with oxygen. COPD exacerbation should be managed at home. Consider rescue pack and use of fan plus relaxation techniques. </a:t>
            </a:r>
            <a:r>
              <a:rPr lang="en-GB" sz="1600" b="1" dirty="0">
                <a:solidFill>
                  <a:srgbClr val="00B050"/>
                </a:solidFill>
              </a:rPr>
              <a:t>Anticipatory meds are available </a:t>
            </a:r>
            <a:r>
              <a:rPr lang="en-GB" sz="1600" dirty="0">
                <a:solidFill>
                  <a:srgbClr val="00B050"/>
                </a:solidFill>
              </a:rPr>
              <a:t>for symptom control. Known to community respiratory nurses and the Hospice. </a:t>
            </a:r>
            <a:r>
              <a:rPr lang="en-GB" sz="1600" b="1" dirty="0">
                <a:solidFill>
                  <a:srgbClr val="00B050"/>
                </a:solidFill>
              </a:rPr>
              <a:t>DOES NOT WANT RESUS</a:t>
            </a:r>
            <a:r>
              <a:rPr lang="en-GB" sz="1600" dirty="0">
                <a:solidFill>
                  <a:srgbClr val="00B050"/>
                </a:solidFill>
              </a:rPr>
              <a:t>.</a:t>
            </a:r>
          </a:p>
          <a:p>
            <a:endParaRPr lang="en-GB" sz="1600" dirty="0">
              <a:solidFill>
                <a:srgbClr val="00B050"/>
              </a:solidFill>
            </a:endParaRPr>
          </a:p>
          <a:p>
            <a:r>
              <a:rPr lang="en-GB" sz="1600" dirty="0">
                <a:solidFill>
                  <a:srgbClr val="00B050"/>
                </a:solidFill>
              </a:rPr>
              <a:t>For urgent advice call GP, respiratory nurse, hospice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3932102" cy="400110"/>
          </a:xfrm>
          <a:prstGeom prst="rect">
            <a:avLst/>
          </a:prstGeom>
          <a:noFill/>
        </p:spPr>
        <p:txBody>
          <a:bodyPr wrap="none" rtlCol="0">
            <a:spAutoFit/>
          </a:bodyPr>
          <a:lstStyle/>
          <a:p>
            <a:r>
              <a:rPr lang="en-GB" sz="2000" dirty="0"/>
              <a:t>RESPECT Example – Severe COPD</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368464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323439"/>
          </a:xfrm>
          <a:prstGeom prst="rect">
            <a:avLst/>
          </a:prstGeom>
          <a:solidFill>
            <a:schemeClr val="bg1"/>
          </a:solidFill>
        </p:spPr>
        <p:txBody>
          <a:bodyPr wrap="square" rtlCol="0">
            <a:spAutoFit/>
          </a:bodyPr>
          <a:lstStyle/>
          <a:p>
            <a:r>
              <a:rPr lang="en-GB" sz="1600" dirty="0">
                <a:solidFill>
                  <a:srgbClr val="00B050"/>
                </a:solidFill>
              </a:rPr>
              <a:t>Prioritise comfort care. Preferred place of death = care home. NO hospital admissions including a fall / head injury (aware of small risk of bleed). </a:t>
            </a:r>
            <a:r>
              <a:rPr lang="en-GB" sz="1600" b="1" dirty="0">
                <a:solidFill>
                  <a:srgbClr val="00B050"/>
                </a:solidFill>
              </a:rPr>
              <a:t>Anticipatory meds available</a:t>
            </a:r>
            <a:r>
              <a:rPr lang="en-GB" sz="1600" dirty="0">
                <a:solidFill>
                  <a:srgbClr val="00B050"/>
                </a:solidFill>
              </a:rPr>
              <a:t>. Consider the use of DOAC in relation to the number of falls (increasing). Stop DOAC when considered to be in last week/ days of life.</a:t>
            </a:r>
          </a:p>
          <a:p>
            <a:endParaRPr lang="en-GB" sz="1600" dirty="0">
              <a:solidFill>
                <a:srgbClr val="00B050"/>
              </a:solidFill>
            </a:endParaRPr>
          </a:p>
          <a:p>
            <a:r>
              <a:rPr lang="en-GB" sz="1600" dirty="0">
                <a:solidFill>
                  <a:srgbClr val="00B050"/>
                </a:solidFill>
              </a:rPr>
              <a:t>For urgent advice call GP, hospice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8772851" cy="400110"/>
          </a:xfrm>
          <a:prstGeom prst="rect">
            <a:avLst/>
          </a:prstGeom>
          <a:noFill/>
        </p:spPr>
        <p:txBody>
          <a:bodyPr wrap="none" rtlCol="0">
            <a:spAutoFit/>
          </a:bodyPr>
          <a:lstStyle/>
          <a:p>
            <a:r>
              <a:rPr lang="en-GB" sz="2000" dirty="0"/>
              <a:t>RESPECT Example – Frailty, Care Home and DOAC (Direct Oral Anticoagulants)</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4139691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Prioritise comfort care. Preferred place of care and death = home. NO hospital admissions under any circumstances. Has live in carer (who also cares for wife who has dementia). </a:t>
            </a:r>
            <a:r>
              <a:rPr lang="en-GB" sz="1600" b="1" dirty="0">
                <a:solidFill>
                  <a:srgbClr val="00B050"/>
                </a:solidFill>
              </a:rPr>
              <a:t>Anticipatory meds available</a:t>
            </a:r>
            <a:r>
              <a:rPr lang="en-GB" sz="1600" dirty="0">
                <a:solidFill>
                  <a:srgbClr val="00B050"/>
                </a:solidFill>
              </a:rPr>
              <a:t>. </a:t>
            </a:r>
            <a:r>
              <a:rPr lang="en-GB" sz="1600" b="1" dirty="0">
                <a:solidFill>
                  <a:srgbClr val="00B050"/>
                </a:solidFill>
              </a:rPr>
              <a:t>May require a syringe pump to manage pain. </a:t>
            </a:r>
            <a:r>
              <a:rPr lang="en-GB" sz="1600" dirty="0">
                <a:solidFill>
                  <a:srgbClr val="00B050"/>
                </a:solidFill>
              </a:rPr>
              <a:t>Hospice community team and district nurses supporting carer. Catheter flushing needed twice weekly.</a:t>
            </a:r>
          </a:p>
          <a:p>
            <a:endParaRPr lang="en-GB" sz="1600" dirty="0">
              <a:solidFill>
                <a:srgbClr val="00B050"/>
              </a:solidFill>
            </a:endParaRPr>
          </a:p>
          <a:p>
            <a:r>
              <a:rPr lang="en-GB" sz="1600" dirty="0">
                <a:solidFill>
                  <a:srgbClr val="00B050"/>
                </a:solidFill>
              </a:rPr>
              <a:t>For urgent advice call GP, DN, hospice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3567708" cy="400110"/>
          </a:xfrm>
          <a:prstGeom prst="rect">
            <a:avLst/>
          </a:prstGeom>
          <a:noFill/>
        </p:spPr>
        <p:txBody>
          <a:bodyPr wrap="none" rtlCol="0">
            <a:spAutoFit/>
          </a:bodyPr>
          <a:lstStyle/>
          <a:p>
            <a:r>
              <a:rPr lang="en-GB" sz="2000" dirty="0"/>
              <a:t>RESPECT Example – Last days</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3941655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815882"/>
          </a:xfrm>
          <a:prstGeom prst="rect">
            <a:avLst/>
          </a:prstGeom>
          <a:solidFill>
            <a:schemeClr val="bg1"/>
          </a:solidFill>
        </p:spPr>
        <p:txBody>
          <a:bodyPr wrap="square" rtlCol="0">
            <a:spAutoFit/>
          </a:bodyPr>
          <a:lstStyle/>
          <a:p>
            <a:r>
              <a:rPr lang="en-GB" sz="1600" dirty="0">
                <a:solidFill>
                  <a:srgbClr val="00B050"/>
                </a:solidFill>
              </a:rPr>
              <a:t>Patient has stable health and lived in care home for several years. Family and carers feel he has good quality of life and copes well with hospital admissions and usually returns to his baseline following infections. Lacks capacity to discuss himself. No information about his wishes prior to loss of capacity.  After discussion with family and care home staff they feel currently it's in best interests to have full active management and would want CPR.  It would be appropriate to admit to hospital for reversible conditions. Please rediscuss if his health status changes.  </a:t>
            </a:r>
          </a:p>
          <a:p>
            <a:endParaRPr lang="en-GB" sz="1600" dirty="0">
              <a:solidFill>
                <a:srgbClr val="00B050"/>
              </a:solidFill>
            </a:endParaRPr>
          </a:p>
          <a:p>
            <a:r>
              <a:rPr lang="en-GB" sz="1600" dirty="0">
                <a:solidFill>
                  <a:srgbClr val="00B050"/>
                </a:solidFill>
              </a:rPr>
              <a:t>For urgent advice call GP, DN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4560786"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1108787" y="588726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9988953" cy="338554"/>
          </a:xfrm>
          <a:prstGeom prst="rect">
            <a:avLst/>
          </a:prstGeom>
          <a:noFill/>
        </p:spPr>
        <p:txBody>
          <a:bodyPr wrap="none" rtlCol="0">
            <a:spAutoFit/>
          </a:bodyPr>
          <a:lstStyle/>
          <a:p>
            <a:r>
              <a:rPr lang="en-GB" sz="1600" dirty="0"/>
              <a:t>RESPECT Example – Young Patient with Head injury - Cognitive and physical impairment in long term care home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2785270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b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2"/>
          <a:stretch>
            <a:fillRect/>
          </a:stretch>
        </p:blipFill>
        <p:spPr>
          <a:xfrm>
            <a:off x="1096671" y="1832882"/>
            <a:ext cx="9485480" cy="4940105"/>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1609849" y="3214726"/>
            <a:ext cx="8342406" cy="1569660"/>
          </a:xfrm>
          <a:prstGeom prst="rect">
            <a:avLst/>
          </a:prstGeom>
          <a:solidFill>
            <a:schemeClr val="bg1"/>
          </a:solidFill>
        </p:spPr>
        <p:txBody>
          <a:bodyPr wrap="square" rtlCol="0">
            <a:spAutoFit/>
          </a:bodyPr>
          <a:lstStyle/>
          <a:p>
            <a:r>
              <a:rPr lang="en-GB" sz="1600" dirty="0">
                <a:solidFill>
                  <a:srgbClr val="00B050"/>
                </a:solidFill>
              </a:rPr>
              <a:t>Add Text here</a:t>
            </a:r>
          </a:p>
          <a:p>
            <a:endParaRPr lang="en-GB" sz="1600" dirty="0">
              <a:solidFill>
                <a:srgbClr val="00B050"/>
              </a:solidFill>
            </a:endParaRPr>
          </a:p>
          <a:p>
            <a:endParaRPr lang="en-GB" sz="1600" dirty="0">
              <a:solidFill>
                <a:srgbClr val="00B050"/>
              </a:solidFill>
            </a:endParaRPr>
          </a:p>
          <a:p>
            <a:endParaRPr lang="en-GB" sz="1600" dirty="0">
              <a:solidFill>
                <a:srgbClr val="00B050"/>
              </a:solidFill>
            </a:endParaRPr>
          </a:p>
          <a:p>
            <a:endParaRPr lang="en-GB" sz="1600" dirty="0">
              <a:solidFill>
                <a:srgbClr val="00B050"/>
              </a:solidFill>
            </a:endParaRPr>
          </a:p>
          <a:p>
            <a:endParaRPr lang="en-GB" sz="1600" dirty="0">
              <a:solidFill>
                <a:srgbClr val="00B050"/>
              </a:solidFill>
            </a:endParaRP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6831550" cy="338554"/>
          </a:xfrm>
          <a:prstGeom prst="rect">
            <a:avLst/>
          </a:prstGeom>
          <a:noFill/>
        </p:spPr>
        <p:txBody>
          <a:bodyPr wrap="none" rtlCol="0">
            <a:spAutoFit/>
          </a:bodyPr>
          <a:lstStyle/>
          <a:p>
            <a:r>
              <a:rPr lang="en-GB" sz="1600" dirty="0"/>
              <a:t>RESPECT Example – Add text to create a further condition specific example</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3"/>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2525316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AE42AD7-210C-66DC-8FBD-6000640F983F}"/>
              </a:ext>
            </a:extLst>
          </p:cNvPr>
          <p:cNvSpPr>
            <a:spLocks noGrp="1"/>
          </p:cNvSpPr>
          <p:nvPr>
            <p:ph type="subTitle" idx="1"/>
          </p:nvPr>
        </p:nvSpPr>
        <p:spPr>
          <a:xfrm>
            <a:off x="642592" y="351673"/>
            <a:ext cx="10935093" cy="991647"/>
          </a:xfrm>
        </p:spPr>
        <p:txBody>
          <a:bodyPr>
            <a:normAutofit/>
          </a:bodyPr>
          <a:lstStyle/>
          <a:p>
            <a:pPr>
              <a:spcAft>
                <a:spcPts val="1200"/>
              </a:spcAft>
            </a:pPr>
            <a:r>
              <a:rPr lang="en-GB" sz="4800" dirty="0">
                <a:effectLst/>
                <a:latin typeface="Aptos Display" panose="020B0004020202020204" pitchFamily="34" charset="0"/>
                <a:ea typeface="Times New Roman" panose="02020603050405020304" pitchFamily="18" charset="0"/>
                <a:cs typeface="Times New Roman" panose="02020603050405020304" pitchFamily="18" charset="0"/>
              </a:rPr>
              <a:t>Examples available</a:t>
            </a:r>
          </a:p>
          <a:p>
            <a:pPr>
              <a:spcAft>
                <a:spcPts val="1200"/>
              </a:spcAft>
            </a:pPr>
            <a:endParaRPr lang="en-GB" sz="2800" dirty="0">
              <a:effectLst/>
              <a:latin typeface="Aptos Display" panose="020B0004020202020204" pitchFamily="34" charset="0"/>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629D4D4-7EEE-B608-7CD0-0D1363599AA2}"/>
              </a:ext>
            </a:extLst>
          </p:cNvPr>
          <p:cNvSpPr txBox="1"/>
          <p:nvPr/>
        </p:nvSpPr>
        <p:spPr>
          <a:xfrm>
            <a:off x="452487" y="1343320"/>
            <a:ext cx="4939645" cy="5324535"/>
          </a:xfrm>
          <a:prstGeom prst="rect">
            <a:avLst/>
          </a:prstGeom>
          <a:noFill/>
        </p:spPr>
        <p:txBody>
          <a:bodyPr wrap="square" rtlCol="0">
            <a:spAutoFit/>
          </a:bodyPr>
          <a:lstStyle/>
          <a:p>
            <a:pPr marL="342900" lvl="0" indent="-342900">
              <a:spcAft>
                <a:spcPts val="1200"/>
              </a:spcAft>
              <a:buFont typeface="Symbol" panose="05050102010706020507" pitchFamily="18" charset="2"/>
              <a:buChar char=""/>
            </a:pP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Frailty / dementia; no capacity</a:t>
            </a:r>
          </a:p>
          <a:p>
            <a:pPr marL="342900" lvl="0" indent="-342900">
              <a:spcAft>
                <a:spcPts val="1200"/>
              </a:spcAft>
              <a:buFont typeface="Symbol" panose="05050102010706020507" pitchFamily="18" charset="2"/>
              <a:buChar char=""/>
            </a:pP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Parkinson's and dementia; no capacity</a:t>
            </a:r>
          </a:p>
          <a:p>
            <a:pPr marL="342900" lvl="0" indent="-342900">
              <a:spcAft>
                <a:spcPts val="1200"/>
              </a:spcAft>
              <a:buFont typeface="Symbol" panose="05050102010706020507" pitchFamily="18" charset="2"/>
              <a:buChar char=""/>
            </a:pP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Cardiac but not frail</a:t>
            </a:r>
          </a:p>
          <a:p>
            <a:pPr marL="342900" lvl="0" indent="-342900">
              <a:spcAft>
                <a:spcPts val="1200"/>
              </a:spcAft>
              <a:buFont typeface="Symbol" panose="05050102010706020507" pitchFamily="18" charset="2"/>
              <a:buChar char=""/>
            </a:pP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Advanced cancer </a:t>
            </a:r>
          </a:p>
          <a:p>
            <a:pPr marL="342900" lvl="0" indent="-342900">
              <a:spcAft>
                <a:spcPts val="1200"/>
              </a:spcAft>
              <a:buFont typeface="Symbol" panose="05050102010706020507" pitchFamily="18" charset="2"/>
              <a:buChar char=""/>
            </a:pP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Epilepsy / stroke with a disability</a:t>
            </a:r>
          </a:p>
          <a:p>
            <a:pPr marL="342900" lvl="0" indent="-342900">
              <a:spcAft>
                <a:spcPts val="1200"/>
              </a:spcAft>
              <a:buFont typeface="Symbol" panose="05050102010706020507" pitchFamily="18" charset="2"/>
              <a:buChar char=""/>
            </a:pPr>
            <a:r>
              <a:rPr lang="en-GB" sz="2800" dirty="0">
                <a:latin typeface="Aptos Display" panose="020B0004020202020204" pitchFamily="34" charset="0"/>
                <a:ea typeface="Times New Roman" panose="02020603050405020304" pitchFamily="18" charset="0"/>
                <a:cs typeface="Times New Roman" panose="02020603050405020304" pitchFamily="18" charset="0"/>
              </a:rPr>
              <a:t>P</a:t>
            </a: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ersonalised, frail, stay at home </a:t>
            </a:r>
          </a:p>
          <a:p>
            <a:pPr marL="342900" lvl="0" indent="-342900">
              <a:spcAft>
                <a:spcPts val="1200"/>
              </a:spcAft>
              <a:buFont typeface="Symbol" panose="05050102010706020507" pitchFamily="18" charset="2"/>
              <a:buChar char=""/>
            </a:pPr>
            <a:endParaRPr lang="en-GB" sz="28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9A5BDF6-8E0B-3356-1F03-1646531AF5D6}"/>
              </a:ext>
            </a:extLst>
          </p:cNvPr>
          <p:cNvSpPr txBox="1"/>
          <p:nvPr/>
        </p:nvSpPr>
        <p:spPr>
          <a:xfrm>
            <a:off x="5930153" y="1326821"/>
            <a:ext cx="5647531" cy="5324535"/>
          </a:xfrm>
          <a:prstGeom prst="rect">
            <a:avLst/>
          </a:prstGeom>
          <a:noFill/>
        </p:spPr>
        <p:txBody>
          <a:bodyPr wrap="square" rtlCol="0">
            <a:spAutoFit/>
          </a:bodyPr>
          <a:lstStyle/>
          <a:p>
            <a:pPr marL="342900" lvl="0" indent="-342900">
              <a:spcAft>
                <a:spcPts val="1200"/>
              </a:spcAft>
              <a:buFont typeface="Symbol" panose="05050102010706020507" pitchFamily="18" charset="2"/>
              <a:buChar char=""/>
            </a:pPr>
            <a:r>
              <a:rPr lang="en-GB" sz="2800" dirty="0">
                <a:latin typeface="Aptos Display" panose="020B0004020202020204" pitchFamily="34" charset="0"/>
                <a:ea typeface="Times New Roman" panose="02020603050405020304" pitchFamily="18" charset="0"/>
                <a:cs typeface="Times New Roman" panose="02020603050405020304" pitchFamily="18" charset="0"/>
              </a:rPr>
              <a:t>L</a:t>
            </a: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earning disability </a:t>
            </a:r>
          </a:p>
          <a:p>
            <a:pPr marL="342900" lvl="0" indent="-342900">
              <a:spcAft>
                <a:spcPts val="1200"/>
              </a:spcAft>
              <a:buFont typeface="Symbol" panose="05050102010706020507" pitchFamily="18" charset="2"/>
              <a:buChar char=""/>
            </a:pP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Severe COPD </a:t>
            </a:r>
          </a:p>
          <a:p>
            <a:pPr marL="342900" lvl="0" indent="-342900">
              <a:spcAft>
                <a:spcPts val="1200"/>
              </a:spcAft>
              <a:buFont typeface="Symbol" panose="05050102010706020507" pitchFamily="18" charset="2"/>
              <a:buChar char=""/>
            </a:pPr>
            <a:r>
              <a:rPr lang="en-GB" sz="2800" dirty="0">
                <a:latin typeface="Aptos Display" panose="020B0004020202020204" pitchFamily="34" charset="0"/>
                <a:ea typeface="Times New Roman" panose="02020603050405020304" pitchFamily="18" charset="0"/>
                <a:cs typeface="Times New Roman" panose="02020603050405020304" pitchFamily="18" charset="0"/>
              </a:rPr>
              <a:t>F</a:t>
            </a:r>
            <a:r>
              <a:rPr lang="en-GB" sz="2800" dirty="0">
                <a:effectLst/>
                <a:latin typeface="Aptos Display" panose="020B0004020202020204" pitchFamily="34" charset="0"/>
                <a:ea typeface="Times New Roman" panose="02020603050405020304" pitchFamily="18" charset="0"/>
                <a:cs typeface="Times New Roman" panose="02020603050405020304" pitchFamily="18" charset="0"/>
              </a:rPr>
              <a:t>railty / care home and DOAC</a:t>
            </a:r>
          </a:p>
          <a:p>
            <a:pPr marL="342900" lvl="0" indent="-342900">
              <a:spcAft>
                <a:spcPts val="1200"/>
              </a:spcAft>
              <a:buFont typeface="Symbol" panose="05050102010706020507" pitchFamily="18" charset="2"/>
              <a:buChar char=""/>
            </a:pPr>
            <a:r>
              <a:rPr lang="en-GB" sz="2800" dirty="0">
                <a:effectLst/>
                <a:latin typeface="Aptos" panose="020B0004020202020204" pitchFamily="34" charset="0"/>
                <a:ea typeface="Times New Roman" panose="02020603050405020304" pitchFamily="18" charset="0"/>
                <a:cs typeface="Times New Roman" panose="02020603050405020304" pitchFamily="18" charset="0"/>
              </a:rPr>
              <a:t>Last days of life </a:t>
            </a:r>
          </a:p>
          <a:p>
            <a:pPr marL="342900" lvl="0" indent="-342900">
              <a:spcAft>
                <a:spcPts val="1200"/>
              </a:spcAft>
              <a:buFont typeface="Symbol" panose="05050102010706020507" pitchFamily="18" charset="2"/>
              <a:buChar char=""/>
            </a:pPr>
            <a:r>
              <a:rPr lang="en-GB" sz="2800" dirty="0"/>
              <a:t>Young Patient with Head injury - Cognitive and physical impairment in long term care home</a:t>
            </a:r>
          </a:p>
          <a:p>
            <a:pPr marL="342900" lvl="0" indent="-342900">
              <a:spcAft>
                <a:spcPts val="1200"/>
              </a:spcAft>
              <a:buFont typeface="Symbol" panose="05050102010706020507" pitchFamily="18" charset="2"/>
              <a:buChar char=""/>
            </a:pPr>
            <a:endParaRPr lang="en-GB" sz="2800" dirty="0"/>
          </a:p>
          <a:p>
            <a:pPr marL="342900" lvl="0" indent="-342900">
              <a:spcAft>
                <a:spcPts val="1200"/>
              </a:spcAft>
              <a:buFont typeface="Symbol" panose="05050102010706020507" pitchFamily="18" charset="2"/>
              <a:buChar char=""/>
            </a:pPr>
            <a:endParaRPr lang="en-GB" sz="2800" dirty="0"/>
          </a:p>
        </p:txBody>
      </p:sp>
    </p:spTree>
    <p:extLst>
      <p:ext uri="{BB962C8B-B14F-4D97-AF65-F5344CB8AC3E}">
        <p14:creationId xmlns:p14="http://schemas.microsoft.com/office/powerpoint/2010/main" val="2926682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815882"/>
          </a:xfrm>
          <a:prstGeom prst="rect">
            <a:avLst/>
          </a:prstGeom>
          <a:solidFill>
            <a:schemeClr val="bg1"/>
          </a:solidFill>
        </p:spPr>
        <p:txBody>
          <a:bodyPr wrap="square" rtlCol="0">
            <a:spAutoFit/>
          </a:bodyPr>
          <a:lstStyle/>
          <a:p>
            <a:r>
              <a:rPr lang="en-GB" sz="1600" dirty="0">
                <a:solidFill>
                  <a:srgbClr val="00B050"/>
                </a:solidFill>
              </a:rPr>
              <a:t>Prioritise quality of life overall, dignity and autonomy. Discuss relative merits of all treatments and interventions, checking capacity and including daughter (insert name) who has Power of Attorney. She hates taking tablets and wants them kept to essential for quality of life only. Preferred Place of Care is at home. Not for Resus although would like infections treated actively. No invasive hospital treatments. Refer to ADRT. Hospital admission / transfer only for major trauma or immediately life-threatening conditions. Her dog is a high priority for her and will need care if she is admitted. </a:t>
            </a:r>
          </a:p>
          <a:p>
            <a:endParaRPr lang="en-GB" sz="1600" dirty="0">
              <a:solidFill>
                <a:srgbClr val="00B050"/>
              </a:solidFill>
            </a:endParaRPr>
          </a:p>
          <a:p>
            <a:r>
              <a:rPr lang="en-GB" sz="1600" dirty="0">
                <a:solidFill>
                  <a:srgbClr val="00B050"/>
                </a:solidFill>
              </a:rPr>
              <a:t>For advice or support call GP or urgent community response insert telephone number</a:t>
            </a:r>
          </a:p>
        </p:txBody>
      </p:sp>
      <p:sp>
        <p:nvSpPr>
          <p:cNvPr id="8" name="TextBox 7">
            <a:extLst>
              <a:ext uri="{FF2B5EF4-FFF2-40B4-BE49-F238E27FC236}">
                <a16:creationId xmlns:a16="http://schemas.microsoft.com/office/drawing/2014/main" id="{B7963AC5-406D-0FF7-DAB7-A74C4C4BD320}"/>
              </a:ext>
            </a:extLst>
          </p:cNvPr>
          <p:cNvSpPr txBox="1"/>
          <p:nvPr/>
        </p:nvSpPr>
        <p:spPr>
          <a:xfrm>
            <a:off x="4714500"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408954" y="5857253"/>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10396629" cy="400110"/>
          </a:xfrm>
          <a:prstGeom prst="rect">
            <a:avLst/>
          </a:prstGeom>
          <a:noFill/>
        </p:spPr>
        <p:txBody>
          <a:bodyPr wrap="none" rtlCol="0">
            <a:spAutoFit/>
          </a:bodyPr>
          <a:lstStyle/>
          <a:p>
            <a:r>
              <a:rPr lang="en-GB" sz="2000" dirty="0"/>
              <a:t>RESPECT Example - Frailty / Dementia. Female patient. No capacity. Has a daughter and pet.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3242704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Always prioritise comfort. No life prolonging treatments as per ADRT. See mental capacity information (attached). Liaise with daughter (power of attorney) and live in carers for care decisions. Preferred place of care = home. Not for resuscitation. No hospital admissions under any circumstances. Antibiotics appropriate at home for comfort. Anticipatory medication at home for treatment of pain and anxiety. Hospice at home input appropriate if needed.</a:t>
            </a:r>
          </a:p>
          <a:p>
            <a:endParaRPr lang="en-GB" sz="1600" dirty="0">
              <a:solidFill>
                <a:srgbClr val="00B050"/>
              </a:solidFill>
            </a:endParaRPr>
          </a:p>
          <a:p>
            <a:r>
              <a:rPr lang="en-GB" sz="1600" dirty="0">
                <a:solidFill>
                  <a:srgbClr val="00B050"/>
                </a:solidFill>
              </a:rPr>
              <a:t>For urgent advice call GP, hospice or care provider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85488" y="1837787"/>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408954" y="5857253"/>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8584273" cy="400110"/>
          </a:xfrm>
          <a:prstGeom prst="rect">
            <a:avLst/>
          </a:prstGeom>
          <a:noFill/>
        </p:spPr>
        <p:txBody>
          <a:bodyPr wrap="none" rtlCol="0">
            <a:spAutoFit/>
          </a:bodyPr>
          <a:lstStyle/>
          <a:p>
            <a:r>
              <a:rPr lang="en-GB" sz="2000" dirty="0"/>
              <a:t>RESPECT Example – Parkinsons and dementia. No capacity. Has a daughter.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117846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Check blood pressure lying &amp; standing if falls/dizziness and review medication. Prone to postural hypotension. </a:t>
            </a:r>
            <a:r>
              <a:rPr lang="en-GB" sz="1600" b="1" dirty="0">
                <a:solidFill>
                  <a:srgbClr val="00B050"/>
                </a:solidFill>
              </a:rPr>
              <a:t>Preferred place of care = home but preferred place of death = Hospice. For CPR in arrest. Hospital assessment appropriate if acute life-threatening condition e.g. MI, sepsis. Other conditions to be treated at home.</a:t>
            </a:r>
          </a:p>
          <a:p>
            <a:endParaRPr lang="en-GB" sz="1600" dirty="0">
              <a:solidFill>
                <a:srgbClr val="00B050"/>
              </a:solidFill>
            </a:endParaRPr>
          </a:p>
          <a:p>
            <a:r>
              <a:rPr lang="en-GB" sz="1600" dirty="0">
                <a:solidFill>
                  <a:srgbClr val="00B050"/>
                </a:solidFill>
              </a:rPr>
              <a:t>Implantable Cardioverter Defibrillator (ICD)in situ. Review need for deactivation in event of deterioration. </a:t>
            </a:r>
          </a:p>
          <a:p>
            <a:r>
              <a:rPr lang="en-GB" sz="1600" dirty="0">
                <a:solidFill>
                  <a:srgbClr val="00B050"/>
                </a:solidFill>
              </a:rPr>
              <a:t>For urgent advice call GP, hospice or care provider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4588779" y="1799378"/>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38200" y="5892143"/>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4403257" cy="400110"/>
          </a:xfrm>
          <a:prstGeom prst="rect">
            <a:avLst/>
          </a:prstGeom>
          <a:noFill/>
        </p:spPr>
        <p:txBody>
          <a:bodyPr wrap="none" rtlCol="0">
            <a:spAutoFit/>
          </a:bodyPr>
          <a:lstStyle/>
          <a:p>
            <a:r>
              <a:rPr lang="en-GB" sz="2000" dirty="0"/>
              <a:t>RESPECT Example – Cardiac, not frail.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2778293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Prioritise comfort care in all situations. No life prolonging treatments or hospital admissions. </a:t>
            </a:r>
            <a:r>
              <a:rPr lang="en-GB" sz="1600" b="1" dirty="0">
                <a:solidFill>
                  <a:srgbClr val="00B050"/>
                </a:solidFill>
              </a:rPr>
              <a:t>NOT FOR RESUS. Preferred place of care = home. Preferred place of death = home with Hospice support. Anticipatory meds in place and for significant risk of significant arterial bleed. </a:t>
            </a:r>
            <a:r>
              <a:rPr lang="en-GB" sz="1600" dirty="0">
                <a:solidFill>
                  <a:srgbClr val="00B050"/>
                </a:solidFill>
              </a:rPr>
              <a:t>Known to the Hospice and community nurses.</a:t>
            </a:r>
          </a:p>
          <a:p>
            <a:endParaRPr lang="en-GB" sz="1600" dirty="0">
              <a:solidFill>
                <a:srgbClr val="00B050"/>
              </a:solidFill>
            </a:endParaRPr>
          </a:p>
          <a:p>
            <a:endParaRPr lang="en-GB" sz="1600" dirty="0">
              <a:solidFill>
                <a:srgbClr val="00B050"/>
              </a:solidFill>
            </a:endParaRPr>
          </a:p>
          <a:p>
            <a:r>
              <a:rPr lang="en-GB" sz="1600" dirty="0">
                <a:solidFill>
                  <a:srgbClr val="00B050"/>
                </a:solidFill>
              </a:rPr>
              <a:t>For urgent advice call GP, hospice or care provider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4516173" cy="400110"/>
          </a:xfrm>
          <a:prstGeom prst="rect">
            <a:avLst/>
          </a:prstGeom>
          <a:noFill/>
        </p:spPr>
        <p:txBody>
          <a:bodyPr wrap="none" rtlCol="0">
            <a:spAutoFit/>
          </a:bodyPr>
          <a:lstStyle/>
          <a:p>
            <a:r>
              <a:rPr lang="en-GB" sz="2000" dirty="0"/>
              <a:t>RESPECT Example – Advanced Cancer.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83624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Prioritise comfort and symptom control. Has emergency meds for seizures and spasms (Buccolam, Midazolam, and Baclofen). Would consider Botox index injections if needed. </a:t>
            </a:r>
            <a:r>
              <a:rPr lang="en-GB" sz="1600" b="1" dirty="0">
                <a:solidFill>
                  <a:srgbClr val="00B050"/>
                </a:solidFill>
              </a:rPr>
              <a:t>Preferred place of care = home. Preferred place of death = hospital or hospice. Wife struggling to cope even with full care package. </a:t>
            </a:r>
            <a:r>
              <a:rPr lang="en-GB" sz="1600" dirty="0">
                <a:solidFill>
                  <a:srgbClr val="00B050"/>
                </a:solidFill>
              </a:rPr>
              <a:t>Does not want any invasive treatments e.g. NG Tube, IV fluids, IV antibiotics. Hospital/hospice admission </a:t>
            </a:r>
            <a:r>
              <a:rPr lang="en-GB" sz="1600" b="1" dirty="0">
                <a:solidFill>
                  <a:srgbClr val="00B050"/>
                </a:solidFill>
              </a:rPr>
              <a:t>ONLY</a:t>
            </a:r>
            <a:r>
              <a:rPr lang="en-GB" sz="1600" dirty="0">
                <a:solidFill>
                  <a:srgbClr val="00B050"/>
                </a:solidFill>
              </a:rPr>
              <a:t> for last days care.</a:t>
            </a:r>
          </a:p>
          <a:p>
            <a:endParaRPr lang="en-GB" sz="1600" dirty="0">
              <a:solidFill>
                <a:srgbClr val="00B050"/>
              </a:solidFill>
            </a:endParaRPr>
          </a:p>
          <a:p>
            <a:r>
              <a:rPr lang="en-GB" sz="1600" dirty="0">
                <a:solidFill>
                  <a:srgbClr val="00B050"/>
                </a:solidFill>
              </a:rPr>
              <a:t>For urgent advice call GP, hospice or care provider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6125267" cy="400110"/>
          </a:xfrm>
          <a:prstGeom prst="rect">
            <a:avLst/>
          </a:prstGeom>
          <a:noFill/>
        </p:spPr>
        <p:txBody>
          <a:bodyPr wrap="none" rtlCol="0">
            <a:spAutoFit/>
          </a:bodyPr>
          <a:lstStyle/>
          <a:p>
            <a:r>
              <a:rPr lang="en-GB" sz="2000" dirty="0"/>
              <a:t>RESPECT Example – Epilepsy / Stroke with a disability.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1416376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Prioritise comfort care and support needed to be cared for at home. Hospital transfer only appropriate in case of major fracture or for essential comfort care. Prone to acute urinary retention - Contact district nurses after assessment at home should this be suspected. Anticipatory medications in the home. Attempting CPR not appropriate due to severe frailty. Discuss any new interventions with power of attorney son (name) and daughter (name).</a:t>
            </a:r>
          </a:p>
          <a:p>
            <a:endParaRPr lang="en-GB" sz="1600" dirty="0">
              <a:solidFill>
                <a:srgbClr val="00B050"/>
              </a:solidFill>
            </a:endParaRPr>
          </a:p>
          <a:p>
            <a:r>
              <a:rPr lang="en-GB" sz="1600" dirty="0">
                <a:solidFill>
                  <a:srgbClr val="00B050"/>
                </a:solidFill>
              </a:rPr>
              <a:t>For urgent advice call GP, hospice or care provider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6097438" cy="400110"/>
          </a:xfrm>
          <a:prstGeom prst="rect">
            <a:avLst/>
          </a:prstGeom>
          <a:noFill/>
        </p:spPr>
        <p:txBody>
          <a:bodyPr wrap="none" rtlCol="0">
            <a:spAutoFit/>
          </a:bodyPr>
          <a:lstStyle/>
          <a:p>
            <a:r>
              <a:rPr lang="en-GB" sz="2000" dirty="0"/>
              <a:t>RESPECT Example – Personalised. Frail. Stay at home </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997293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846C8-6819-9B6A-D8DD-E3471F42BD7B}"/>
              </a:ext>
            </a:extLst>
          </p:cNvPr>
          <p:cNvSpPr>
            <a:spLocks noGrp="1"/>
          </p:cNvSpPr>
          <p:nvPr>
            <p:ph type="title"/>
          </p:nvPr>
        </p:nvSpPr>
        <p:spPr>
          <a:xfrm>
            <a:off x="838200" y="558165"/>
            <a:ext cx="10515600" cy="1325563"/>
          </a:xfrm>
        </p:spPr>
        <p:txBody>
          <a:bodyPr>
            <a:normAutofit/>
          </a:bodyPr>
          <a:lstStyle/>
          <a:p>
            <a:r>
              <a:rPr lang="en-GB"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t>Frailty / dementia </a:t>
            </a:r>
            <a:br>
              <a:rPr lang="en-GB" sz="2000" dirty="0">
                <a:solidFill>
                  <a:srgbClr val="92278F"/>
                </a:solidFill>
                <a:effectLst/>
                <a:latin typeface="Aptos Display" panose="020B0004020202020204" pitchFamily="34" charset="0"/>
                <a:ea typeface="Times New Roman" panose="02020603050405020304" pitchFamily="18" charset="0"/>
                <a:cs typeface="Times New Roman" panose="02020603050405020304" pitchFamily="18" charset="0"/>
              </a:rPr>
            </a:br>
            <a:endParaRPr lang="en-GB" sz="2000" dirty="0"/>
          </a:p>
        </p:txBody>
      </p:sp>
      <p:pic>
        <p:nvPicPr>
          <p:cNvPr id="4" name="Picture 3">
            <a:extLst>
              <a:ext uri="{FF2B5EF4-FFF2-40B4-BE49-F238E27FC236}">
                <a16:creationId xmlns:a16="http://schemas.microsoft.com/office/drawing/2014/main" id="{6AD0EAD8-21C1-2670-2ED3-C10F3FF612C0}"/>
              </a:ext>
            </a:extLst>
          </p:cNvPr>
          <p:cNvPicPr>
            <a:picLocks noChangeAspect="1"/>
          </p:cNvPicPr>
          <p:nvPr/>
        </p:nvPicPr>
        <p:blipFill>
          <a:blip r:embed="rId2"/>
          <a:stretch>
            <a:fillRect/>
          </a:stretch>
        </p:blipFill>
        <p:spPr>
          <a:xfrm>
            <a:off x="8483599" y="558165"/>
            <a:ext cx="3160395" cy="1241213"/>
          </a:xfrm>
          <a:prstGeom prst="rect">
            <a:avLst/>
          </a:prstGeom>
        </p:spPr>
      </p:pic>
      <p:pic>
        <p:nvPicPr>
          <p:cNvPr id="6" name="Picture 5">
            <a:extLst>
              <a:ext uri="{FF2B5EF4-FFF2-40B4-BE49-F238E27FC236}">
                <a16:creationId xmlns:a16="http://schemas.microsoft.com/office/drawing/2014/main" id="{04DD3C7B-26C6-EB45-A35F-DBB04A9F7C15}"/>
              </a:ext>
            </a:extLst>
          </p:cNvPr>
          <p:cNvPicPr>
            <a:picLocks noChangeAspect="1"/>
          </p:cNvPicPr>
          <p:nvPr/>
        </p:nvPicPr>
        <p:blipFill>
          <a:blip r:embed="rId3"/>
          <a:stretch>
            <a:fillRect/>
          </a:stretch>
        </p:blipFill>
        <p:spPr>
          <a:xfrm>
            <a:off x="241882" y="682028"/>
            <a:ext cx="11845396" cy="6169166"/>
          </a:xfrm>
          <a:prstGeom prst="rect">
            <a:avLst/>
          </a:prstGeom>
        </p:spPr>
      </p:pic>
      <p:sp>
        <p:nvSpPr>
          <p:cNvPr id="7" name="TextBox 6">
            <a:extLst>
              <a:ext uri="{FF2B5EF4-FFF2-40B4-BE49-F238E27FC236}">
                <a16:creationId xmlns:a16="http://schemas.microsoft.com/office/drawing/2014/main" id="{269B751E-CAAA-4F30-C7A7-EA8BD9512D6A}"/>
              </a:ext>
            </a:extLst>
          </p:cNvPr>
          <p:cNvSpPr txBox="1"/>
          <p:nvPr/>
        </p:nvSpPr>
        <p:spPr>
          <a:xfrm>
            <a:off x="838200" y="3224153"/>
            <a:ext cx="10652760" cy="1569660"/>
          </a:xfrm>
          <a:prstGeom prst="rect">
            <a:avLst/>
          </a:prstGeom>
          <a:solidFill>
            <a:schemeClr val="bg1"/>
          </a:solidFill>
        </p:spPr>
        <p:txBody>
          <a:bodyPr wrap="square" rtlCol="0">
            <a:spAutoFit/>
          </a:bodyPr>
          <a:lstStyle/>
          <a:p>
            <a:r>
              <a:rPr lang="en-GB" sz="1600" dirty="0">
                <a:solidFill>
                  <a:srgbClr val="00B050"/>
                </a:solidFill>
              </a:rPr>
              <a:t>To remain in the care home. Infections should be treated in the community unless severe aspiration pneumonia with sats under 92%. Discuss with mother or brother prior to any transfer decision -  has limited capacity – see locally completed MCA.  LD liaison nurse should be informed if admitted to support her. She has rescue meds for aspiration in the home - refer to care plan. CPR is deemed to be not in her best interests. Avoid sedating and antipsychotic medications - adverse reactions.</a:t>
            </a:r>
          </a:p>
          <a:p>
            <a:r>
              <a:rPr lang="en-GB" sz="1600" dirty="0">
                <a:solidFill>
                  <a:srgbClr val="00B050"/>
                </a:solidFill>
              </a:rPr>
              <a:t>For urgent advice call GP, LD Nurse - (insert relevant telephone numbers)</a:t>
            </a:r>
          </a:p>
        </p:txBody>
      </p:sp>
      <p:sp>
        <p:nvSpPr>
          <p:cNvPr id="8" name="TextBox 7">
            <a:extLst>
              <a:ext uri="{FF2B5EF4-FFF2-40B4-BE49-F238E27FC236}">
                <a16:creationId xmlns:a16="http://schemas.microsoft.com/office/drawing/2014/main" id="{B7963AC5-406D-0FF7-DAB7-A74C4C4BD320}"/>
              </a:ext>
            </a:extLst>
          </p:cNvPr>
          <p:cNvSpPr txBox="1"/>
          <p:nvPr/>
        </p:nvSpPr>
        <p:spPr>
          <a:xfrm>
            <a:off x="8199725" y="1822925"/>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9" name="TextBox 8">
            <a:extLst>
              <a:ext uri="{FF2B5EF4-FFF2-40B4-BE49-F238E27FC236}">
                <a16:creationId xmlns:a16="http://schemas.microsoft.com/office/drawing/2014/main" id="{6B962061-92B5-2EC7-C1C2-78AFC76E0FEE}"/>
              </a:ext>
            </a:extLst>
          </p:cNvPr>
          <p:cNvSpPr txBox="1"/>
          <p:nvPr/>
        </p:nvSpPr>
        <p:spPr>
          <a:xfrm>
            <a:off x="8106747" y="5825709"/>
            <a:ext cx="1098442" cy="369332"/>
          </a:xfrm>
          <a:prstGeom prst="rect">
            <a:avLst/>
          </a:prstGeom>
          <a:solidFill>
            <a:schemeClr val="bg1"/>
          </a:solidFill>
        </p:spPr>
        <p:txBody>
          <a:bodyPr wrap="none" rtlCol="0">
            <a:spAutoFit/>
          </a:bodyPr>
          <a:lstStyle/>
          <a:p>
            <a:r>
              <a:rPr lang="en-GB" dirty="0">
                <a:solidFill>
                  <a:srgbClr val="00B050"/>
                </a:solidFill>
              </a:rPr>
              <a:t>Sign here</a:t>
            </a:r>
          </a:p>
        </p:txBody>
      </p:sp>
      <p:sp>
        <p:nvSpPr>
          <p:cNvPr id="10" name="TextBox 9">
            <a:extLst>
              <a:ext uri="{FF2B5EF4-FFF2-40B4-BE49-F238E27FC236}">
                <a16:creationId xmlns:a16="http://schemas.microsoft.com/office/drawing/2014/main" id="{85D514A4-FF00-AB14-CAC3-828CF57BCB1A}"/>
              </a:ext>
            </a:extLst>
          </p:cNvPr>
          <p:cNvSpPr txBox="1"/>
          <p:nvPr/>
        </p:nvSpPr>
        <p:spPr>
          <a:xfrm>
            <a:off x="185522" y="197568"/>
            <a:ext cx="4451668" cy="400110"/>
          </a:xfrm>
          <a:prstGeom prst="rect">
            <a:avLst/>
          </a:prstGeom>
          <a:noFill/>
        </p:spPr>
        <p:txBody>
          <a:bodyPr wrap="none" rtlCol="0">
            <a:spAutoFit/>
          </a:bodyPr>
          <a:lstStyle/>
          <a:p>
            <a:r>
              <a:rPr lang="en-GB" sz="2000" dirty="0"/>
              <a:t>RESPECT Example – Learning disability</a:t>
            </a:r>
          </a:p>
        </p:txBody>
      </p:sp>
      <p:pic>
        <p:nvPicPr>
          <p:cNvPr id="11" name="Picture 10">
            <a:extLst>
              <a:ext uri="{FF2B5EF4-FFF2-40B4-BE49-F238E27FC236}">
                <a16:creationId xmlns:a16="http://schemas.microsoft.com/office/drawing/2014/main" id="{33CBF3BE-2D36-C8FA-D283-3925885DBB5D}"/>
              </a:ext>
            </a:extLst>
          </p:cNvPr>
          <p:cNvPicPr>
            <a:picLocks noChangeAspect="1"/>
          </p:cNvPicPr>
          <p:nvPr/>
        </p:nvPicPr>
        <p:blipFill>
          <a:blip r:embed="rId2"/>
          <a:stretch>
            <a:fillRect/>
          </a:stretch>
        </p:blipFill>
        <p:spPr>
          <a:xfrm>
            <a:off x="10582151" y="85013"/>
            <a:ext cx="1305356" cy="512665"/>
          </a:xfrm>
          <a:prstGeom prst="rect">
            <a:avLst/>
          </a:prstGeom>
        </p:spPr>
      </p:pic>
    </p:spTree>
    <p:extLst>
      <p:ext uri="{BB962C8B-B14F-4D97-AF65-F5344CB8AC3E}">
        <p14:creationId xmlns:p14="http://schemas.microsoft.com/office/powerpoint/2010/main" val="12834925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_activity xmlns="dc12ee48-af66-4821-a09e-c70608111af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D5FA3A383EC034B9EA62724BA44E9EC" ma:contentTypeVersion="20" ma:contentTypeDescription="Create a new document." ma:contentTypeScope="" ma:versionID="add81b0cbe7354d2bcb313862c237bfd">
  <xsd:schema xmlns:xsd="http://www.w3.org/2001/XMLSchema" xmlns:xs="http://www.w3.org/2001/XMLSchema" xmlns:p="http://schemas.microsoft.com/office/2006/metadata/properties" xmlns:ns1="http://schemas.microsoft.com/sharepoint/v3" xmlns:ns3="dc12ee48-af66-4821-a09e-c70608111af3" xmlns:ns4="eb7ecb12-6241-4100-bdb9-f4b61939b92a" targetNamespace="http://schemas.microsoft.com/office/2006/metadata/properties" ma:root="true" ma:fieldsID="b3da8b8c8f12bc16f5c400ff2b6d6ed3" ns1:_="" ns3:_="" ns4:_="">
    <xsd:import namespace="http://schemas.microsoft.com/sharepoint/v3"/>
    <xsd:import namespace="dc12ee48-af66-4821-a09e-c70608111af3"/>
    <xsd:import namespace="eb7ecb12-6241-4100-bdb9-f4b61939b92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LengthInSeconds" minOccurs="0"/>
                <xsd:element ref="ns3:_activity" minOccurs="0"/>
                <xsd:element ref="ns3:MediaServiceObjectDetectorVersions" minOccurs="0"/>
                <xsd:element ref="ns3:MediaServiceLocation" minOccurs="0"/>
                <xsd:element ref="ns3:MediaServiceGenerationTime" minOccurs="0"/>
                <xsd:element ref="ns3:MediaServiceEventHashCode" minOccurs="0"/>
                <xsd:element ref="ns1:_ip_UnifiedCompliancePolicyProperties" minOccurs="0"/>
                <xsd:element ref="ns1:_ip_UnifiedCompliancePolicyUIAction" minOccurs="0"/>
                <xsd:element ref="ns3:MediaServiceSearchProperties" minOccurs="0"/>
                <xsd:element ref="ns3:MediaServiceSystem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12ee48-af66-4821-a09e-c70608111a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SystemTags" ma:index="26" nillable="true" ma:displayName="MediaServiceSystemTags" ma:hidden="true" ma:internalName="MediaServiceSystemTags" ma:readOnly="true">
      <xsd:simpleType>
        <xsd:restriction base="dms:Note"/>
      </xsd:simpleType>
    </xsd:element>
    <xsd:element name="MediaServiceOCR" ma:index="2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b7ecb12-6241-4100-bdb9-f4b61939b92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E7F60F-38F7-4B5B-A60A-65E5FA8CD8BF}">
  <ds:schemaRefs>
    <ds:schemaRef ds:uri="http://schemas.microsoft.com/sharepoint/v3/contenttype/forms"/>
  </ds:schemaRefs>
</ds:datastoreItem>
</file>

<file path=customXml/itemProps2.xml><?xml version="1.0" encoding="utf-8"?>
<ds:datastoreItem xmlns:ds="http://schemas.openxmlformats.org/officeDocument/2006/customXml" ds:itemID="{4ABFF2AD-91D0-4E44-B010-04D3812C84A9}">
  <ds:schemaRefs>
    <ds:schemaRef ds:uri="http://www.w3.org/XML/1998/namespace"/>
    <ds:schemaRef ds:uri="http://purl.org/dc/terms/"/>
    <ds:schemaRef ds:uri="eb7ecb12-6241-4100-bdb9-f4b61939b92a"/>
    <ds:schemaRef ds:uri="http://schemas.openxmlformats.org/package/2006/metadata/core-properties"/>
    <ds:schemaRef ds:uri="http://schemas.microsoft.com/office/infopath/2007/PartnerControls"/>
    <ds:schemaRef ds:uri="http://schemas.microsoft.com/office/2006/documentManagement/types"/>
    <ds:schemaRef ds:uri="http://purl.org/dc/elements/1.1/"/>
    <ds:schemaRef ds:uri="dc12ee48-af66-4821-a09e-c70608111af3"/>
    <ds:schemaRef ds:uri="http://schemas.microsoft.com/sharepoint/v3"/>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AC52D20-CCB1-4DA2-91CF-1C1562B78B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c12ee48-af66-4821-a09e-c70608111af3"/>
    <ds:schemaRef ds:uri="eb7ecb12-6241-4100-bdb9-f4b61939b9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161</TotalTime>
  <Words>1402</Words>
  <Application>Microsoft Office PowerPoint</Application>
  <PresentationFormat>Widescreen</PresentationFormat>
  <Paragraphs>99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Symbol</vt:lpstr>
      <vt:lpstr>Office Theme</vt:lpstr>
      <vt:lpstr>Section 4 examples for ReSPECT plans</vt:lpstr>
      <vt:lpstr>PowerPoint Presentation</vt:lpstr>
      <vt:lpstr>Frailty / dementia  </vt:lpstr>
      <vt:lpstr>Frailty / dementia  </vt:lpstr>
      <vt:lpstr>Frailty / dementia  </vt:lpstr>
      <vt:lpstr>Frailty / dementia  </vt:lpstr>
      <vt:lpstr>Frailty / dementia  </vt:lpstr>
      <vt:lpstr>Frailty / dementia  </vt:lpstr>
      <vt:lpstr>Frailty / dementia  </vt:lpstr>
      <vt:lpstr>Frailty / dementia  </vt:lpstr>
      <vt:lpstr>Frailty / dementia  </vt:lpstr>
      <vt:lpstr>Frailty / dementia  </vt:lpstr>
      <vt:lpstr>Frailty / dementia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POTTER, Louise (NHS SOUTH YORKSHIRE ICB - 03N)</dc:creator>
  <cp:lastModifiedBy>MANSFIELD, Claire (UNIVERSITY HOSPITALS OF NORTHAMPTONSHIRE - RNS)</cp:lastModifiedBy>
  <cp:revision>3</cp:revision>
  <dcterms:created xsi:type="dcterms:W3CDTF">2025-06-16T10:36:54Z</dcterms:created>
  <dcterms:modified xsi:type="dcterms:W3CDTF">2026-01-28T10:55:24Z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0x010100CD5FA3A383EC034B9EA62724BA44E9EC</vt:lpwstr>
  </property>
  <property fmtid="{D5CDD505-2E9C-101B-9397-08002B2CF9AE}" pid="3" name="MediaServiceImageTags">
    <vt:lpwstr/>
  </property>
</Properties>
</file>