
<file path=[Content_Types].xml><?xml version="1.0" encoding="utf-8"?>
<Types xmlns="http://schemas.openxmlformats.org/package/2006/content-types">
  <Default Extension="jpe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8"/>
  </p:notesMasterIdLst>
  <p:sldIdLst>
    <p:sldId id="256" r:id="rId5"/>
    <p:sldId id="258" r:id="rId6"/>
    <p:sldId id="524" r:id="rId7"/>
    <p:sldId id="257" r:id="rId8"/>
    <p:sldId id="259" r:id="rId9"/>
    <p:sldId id="264" r:id="rId10"/>
    <p:sldId id="265" r:id="rId11"/>
    <p:sldId id="266" r:id="rId12"/>
    <p:sldId id="267" r:id="rId13"/>
    <p:sldId id="268" r:id="rId14"/>
    <p:sldId id="269" r:id="rId15"/>
    <p:sldId id="1792" r:id="rId16"/>
    <p:sldId id="262"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7D36795-04EF-496E-B45A-37A307683842}" v="1" dt="2026-03-18T13:40:59.30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4660"/>
  </p:normalViewPr>
  <p:slideViewPr>
    <p:cSldViewPr snapToGrid="0">
      <p:cViewPr>
        <p:scale>
          <a:sx n="94" d="100"/>
          <a:sy n="94" d="100"/>
        </p:scale>
        <p:origin x="88" y="364"/>
      </p:cViewPr>
      <p:guideLst/>
    </p:cSldViewPr>
  </p:slideViewPr>
  <p:notesTextViewPr>
    <p:cViewPr>
      <p:scale>
        <a:sx n="1" d="1"/>
        <a:sy n="1" d="1"/>
      </p:scale>
      <p:origin x="0" y="-392"/>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ITIGA, Hope (NHS NORTHAMPTONSHIRE ICB - 78H)" userId="57e574cf-e9ab-4d33-831a-97b339ed125a" providerId="ADAL" clId="{F5D8D8C8-A14F-4D21-B4CB-BC62346AE3E8}"/>
    <pc:docChg chg="custSel delSld modSld sldOrd">
      <pc:chgData name="CHITIGA, Hope (NHS NORTHAMPTONSHIRE ICB - 78H)" userId="57e574cf-e9ab-4d33-831a-97b339ed125a" providerId="ADAL" clId="{F5D8D8C8-A14F-4D21-B4CB-BC62346AE3E8}" dt="2026-03-18T14:02:58.962" v="785" actId="20577"/>
      <pc:docMkLst>
        <pc:docMk/>
      </pc:docMkLst>
      <pc:sldChg chg="modNotesTx">
        <pc:chgData name="CHITIGA, Hope (NHS NORTHAMPTONSHIRE ICB - 78H)" userId="57e574cf-e9ab-4d33-831a-97b339ed125a" providerId="ADAL" clId="{F5D8D8C8-A14F-4D21-B4CB-BC62346AE3E8}" dt="2026-03-18T13:53:19.244" v="284" actId="20577"/>
        <pc:sldMkLst>
          <pc:docMk/>
          <pc:sldMk cId="2419429351" sldId="258"/>
        </pc:sldMkLst>
      </pc:sldChg>
      <pc:sldChg chg="modNotesTx">
        <pc:chgData name="CHITIGA, Hope (NHS NORTHAMPTONSHIRE ICB - 78H)" userId="57e574cf-e9ab-4d33-831a-97b339ed125a" providerId="ADAL" clId="{F5D8D8C8-A14F-4D21-B4CB-BC62346AE3E8}" dt="2026-03-18T14:02:58.962" v="785" actId="20577"/>
        <pc:sldMkLst>
          <pc:docMk/>
          <pc:sldMk cId="2501391214" sldId="259"/>
        </pc:sldMkLst>
      </pc:sldChg>
      <pc:sldChg chg="modSp mod modNotesTx">
        <pc:chgData name="CHITIGA, Hope (NHS NORTHAMPTONSHIRE ICB - 78H)" userId="57e574cf-e9ab-4d33-831a-97b339ed125a" providerId="ADAL" clId="{F5D8D8C8-A14F-4D21-B4CB-BC62346AE3E8}" dt="2026-03-18T13:41:03.972" v="2" actId="20577"/>
        <pc:sldMkLst>
          <pc:docMk/>
          <pc:sldMk cId="2402923428" sldId="264"/>
        </pc:sldMkLst>
        <pc:spChg chg="mod">
          <ac:chgData name="CHITIGA, Hope (NHS NORTHAMPTONSHIRE ICB - 78H)" userId="57e574cf-e9ab-4d33-831a-97b339ed125a" providerId="ADAL" clId="{F5D8D8C8-A14F-4D21-B4CB-BC62346AE3E8}" dt="2026-03-18T09:52:23.799" v="0" actId="20577"/>
          <ac:spMkLst>
            <pc:docMk/>
            <pc:sldMk cId="2402923428" sldId="264"/>
            <ac:spMk id="3" creationId="{07215C10-9B99-992D-8D9B-958C558AF71C}"/>
          </ac:spMkLst>
        </pc:spChg>
      </pc:sldChg>
      <pc:sldChg chg="modNotesTx">
        <pc:chgData name="CHITIGA, Hope (NHS NORTHAMPTONSHIRE ICB - 78H)" userId="57e574cf-e9ab-4d33-831a-97b339ed125a" providerId="ADAL" clId="{F5D8D8C8-A14F-4D21-B4CB-BC62346AE3E8}" dt="2026-03-18T13:45:22.221" v="31" actId="20577"/>
        <pc:sldMkLst>
          <pc:docMk/>
          <pc:sldMk cId="1642588435" sldId="265"/>
        </pc:sldMkLst>
      </pc:sldChg>
      <pc:sldChg chg="ord">
        <pc:chgData name="CHITIGA, Hope (NHS NORTHAMPTONSHIRE ICB - 78H)" userId="57e574cf-e9ab-4d33-831a-97b339ed125a" providerId="ADAL" clId="{F5D8D8C8-A14F-4D21-B4CB-BC62346AE3E8}" dt="2026-03-18T13:46:12.588" v="33"/>
        <pc:sldMkLst>
          <pc:docMk/>
          <pc:sldMk cId="3742180183" sldId="267"/>
        </pc:sldMkLst>
      </pc:sldChg>
      <pc:sldChg chg="del">
        <pc:chgData name="CHITIGA, Hope (NHS NORTHAMPTONSHIRE ICB - 78H)" userId="57e574cf-e9ab-4d33-831a-97b339ed125a" providerId="ADAL" clId="{F5D8D8C8-A14F-4D21-B4CB-BC62346AE3E8}" dt="2026-03-18T09:54:16.186" v="1" actId="2696"/>
        <pc:sldMkLst>
          <pc:docMk/>
          <pc:sldMk cId="4242996167" sldId="1793"/>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CEE7D1A-149E-4C00-A378-132383327889}" type="doc">
      <dgm:prSet loTypeId="urn:microsoft.com/office/officeart/2005/8/layout/default" loCatId="list" qsTypeId="urn:microsoft.com/office/officeart/2005/8/quickstyle/simple1" qsCatId="simple" csTypeId="urn:microsoft.com/office/officeart/2005/8/colors/colorful2" csCatId="colorful" phldr="1"/>
      <dgm:spPr/>
      <dgm:t>
        <a:bodyPr/>
        <a:lstStyle/>
        <a:p>
          <a:endParaRPr lang="en-US"/>
        </a:p>
      </dgm:t>
    </dgm:pt>
    <dgm:pt modelId="{0FE1AA75-89AA-445A-B39C-8CFD08705EF5}">
      <dgm:prSet/>
      <dgm:spPr/>
      <dgm:t>
        <a:bodyPr/>
        <a:lstStyle/>
        <a:p>
          <a:r>
            <a:rPr lang="en-GB"/>
            <a:t>Fear</a:t>
          </a:r>
          <a:endParaRPr lang="en-US"/>
        </a:p>
      </dgm:t>
    </dgm:pt>
    <dgm:pt modelId="{A311FF42-A62A-4CBC-B11B-52A5C5F49E50}" type="parTrans" cxnId="{047E615B-B534-49F8-92C6-32688E834EF0}">
      <dgm:prSet/>
      <dgm:spPr/>
      <dgm:t>
        <a:bodyPr/>
        <a:lstStyle/>
        <a:p>
          <a:endParaRPr lang="en-US"/>
        </a:p>
      </dgm:t>
    </dgm:pt>
    <dgm:pt modelId="{B9E3AC87-BF23-4E6A-8966-907329FE42A6}" type="sibTrans" cxnId="{047E615B-B534-49F8-92C6-32688E834EF0}">
      <dgm:prSet/>
      <dgm:spPr/>
      <dgm:t>
        <a:bodyPr/>
        <a:lstStyle/>
        <a:p>
          <a:endParaRPr lang="en-US"/>
        </a:p>
      </dgm:t>
    </dgm:pt>
    <dgm:pt modelId="{C9270582-249B-474B-A22B-3D8806D240D3}">
      <dgm:prSet/>
      <dgm:spPr/>
      <dgm:t>
        <a:bodyPr/>
        <a:lstStyle/>
        <a:p>
          <a:r>
            <a:rPr lang="en-GB"/>
            <a:t>May not know abuse has taken place</a:t>
          </a:r>
          <a:endParaRPr lang="en-US"/>
        </a:p>
      </dgm:t>
    </dgm:pt>
    <dgm:pt modelId="{58FA9895-C255-4581-95D5-2E7339F1B7E9}" type="parTrans" cxnId="{47F89F0B-0B19-476F-9B54-27B9F2D4F8DD}">
      <dgm:prSet/>
      <dgm:spPr/>
      <dgm:t>
        <a:bodyPr/>
        <a:lstStyle/>
        <a:p>
          <a:endParaRPr lang="en-US"/>
        </a:p>
      </dgm:t>
    </dgm:pt>
    <dgm:pt modelId="{6002D53A-CB0C-405F-A6CD-35DB4818E599}" type="sibTrans" cxnId="{47F89F0B-0B19-476F-9B54-27B9F2D4F8DD}">
      <dgm:prSet/>
      <dgm:spPr/>
      <dgm:t>
        <a:bodyPr/>
        <a:lstStyle/>
        <a:p>
          <a:endParaRPr lang="en-US"/>
        </a:p>
      </dgm:t>
    </dgm:pt>
    <dgm:pt modelId="{E664FC3A-5A91-4BDD-B163-2991B168153D}">
      <dgm:prSet/>
      <dgm:spPr/>
      <dgm:t>
        <a:bodyPr/>
        <a:lstStyle/>
        <a:p>
          <a:r>
            <a:rPr lang="en-GB" dirty="0"/>
            <a:t>Pre or non-verbal/may not have the language</a:t>
          </a:r>
          <a:endParaRPr lang="en-US" dirty="0"/>
        </a:p>
      </dgm:t>
    </dgm:pt>
    <dgm:pt modelId="{B7452EF9-7851-42E0-98C0-083A96BDE36B}" type="parTrans" cxnId="{21C288EB-8979-4839-958A-ECD4C3764742}">
      <dgm:prSet/>
      <dgm:spPr/>
      <dgm:t>
        <a:bodyPr/>
        <a:lstStyle/>
        <a:p>
          <a:endParaRPr lang="en-US"/>
        </a:p>
      </dgm:t>
    </dgm:pt>
    <dgm:pt modelId="{DEF65900-1A09-4E1A-95C4-E793E3F60409}" type="sibTrans" cxnId="{21C288EB-8979-4839-958A-ECD4C3764742}">
      <dgm:prSet/>
      <dgm:spPr/>
      <dgm:t>
        <a:bodyPr/>
        <a:lstStyle/>
        <a:p>
          <a:endParaRPr lang="en-US"/>
        </a:p>
      </dgm:t>
    </dgm:pt>
    <dgm:pt modelId="{D13E88A6-E330-4AE6-8077-EA0453611672}">
      <dgm:prSet/>
      <dgm:spPr/>
      <dgm:t>
        <a:bodyPr/>
        <a:lstStyle/>
        <a:p>
          <a:r>
            <a:rPr lang="en-GB"/>
            <a:t>Opportunity</a:t>
          </a:r>
          <a:endParaRPr lang="en-US"/>
        </a:p>
      </dgm:t>
    </dgm:pt>
    <dgm:pt modelId="{4FC04243-916A-4276-8BF3-8358DAE9AF6A}" type="parTrans" cxnId="{AF6C8974-5A8B-4692-9A40-A790BA9883AA}">
      <dgm:prSet/>
      <dgm:spPr/>
      <dgm:t>
        <a:bodyPr/>
        <a:lstStyle/>
        <a:p>
          <a:endParaRPr lang="en-US"/>
        </a:p>
      </dgm:t>
    </dgm:pt>
    <dgm:pt modelId="{7347E939-4206-48B4-8801-2326393D9FDD}" type="sibTrans" cxnId="{AF6C8974-5A8B-4692-9A40-A790BA9883AA}">
      <dgm:prSet/>
      <dgm:spPr/>
      <dgm:t>
        <a:bodyPr/>
        <a:lstStyle/>
        <a:p>
          <a:endParaRPr lang="en-US"/>
        </a:p>
      </dgm:t>
    </dgm:pt>
    <dgm:pt modelId="{1D65E64E-2958-4B70-BD61-B451B4F57192}">
      <dgm:prSet/>
      <dgm:spPr/>
      <dgm:t>
        <a:bodyPr/>
        <a:lstStyle/>
        <a:p>
          <a:r>
            <a:rPr lang="en-GB"/>
            <a:t>Shame </a:t>
          </a:r>
          <a:endParaRPr lang="en-US"/>
        </a:p>
      </dgm:t>
    </dgm:pt>
    <dgm:pt modelId="{93F14ED0-DAA8-4854-BC82-F28404AE33C3}" type="parTrans" cxnId="{55E97513-47B3-46AD-8AC7-8F537BBBA766}">
      <dgm:prSet/>
      <dgm:spPr/>
      <dgm:t>
        <a:bodyPr/>
        <a:lstStyle/>
        <a:p>
          <a:endParaRPr lang="en-US"/>
        </a:p>
      </dgm:t>
    </dgm:pt>
    <dgm:pt modelId="{DB30B45B-D9A1-40DF-B1BF-81DEF7CB9025}" type="sibTrans" cxnId="{55E97513-47B3-46AD-8AC7-8F537BBBA766}">
      <dgm:prSet/>
      <dgm:spPr/>
      <dgm:t>
        <a:bodyPr/>
        <a:lstStyle/>
        <a:p>
          <a:endParaRPr lang="en-US"/>
        </a:p>
      </dgm:t>
    </dgm:pt>
    <dgm:pt modelId="{462FB989-7E30-417E-9B7C-9359528D4EE7}">
      <dgm:prSet/>
      <dgm:spPr/>
      <dgm:t>
        <a:bodyPr/>
        <a:lstStyle/>
        <a:p>
          <a:r>
            <a:rPr lang="en-GB"/>
            <a:t>Guilt </a:t>
          </a:r>
          <a:endParaRPr lang="en-US"/>
        </a:p>
      </dgm:t>
    </dgm:pt>
    <dgm:pt modelId="{4B674EDA-B92E-4781-8CE3-A6E552C8AC22}" type="parTrans" cxnId="{ADF1994B-B4D4-458C-8BFE-7B226BF92EE2}">
      <dgm:prSet/>
      <dgm:spPr/>
      <dgm:t>
        <a:bodyPr/>
        <a:lstStyle/>
        <a:p>
          <a:endParaRPr lang="en-US"/>
        </a:p>
      </dgm:t>
    </dgm:pt>
    <dgm:pt modelId="{6A110754-ABB7-485C-B907-660BBAC534F7}" type="sibTrans" cxnId="{ADF1994B-B4D4-458C-8BFE-7B226BF92EE2}">
      <dgm:prSet/>
      <dgm:spPr/>
      <dgm:t>
        <a:bodyPr/>
        <a:lstStyle/>
        <a:p>
          <a:endParaRPr lang="en-US"/>
        </a:p>
      </dgm:t>
    </dgm:pt>
    <dgm:pt modelId="{ED568FB9-8219-42DC-9AE5-44B076FA3338}">
      <dgm:prSet/>
      <dgm:spPr/>
      <dgm:t>
        <a:bodyPr/>
        <a:lstStyle/>
        <a:p>
          <a:r>
            <a:rPr lang="en-GB"/>
            <a:t>Responsibility</a:t>
          </a:r>
          <a:endParaRPr lang="en-US"/>
        </a:p>
      </dgm:t>
    </dgm:pt>
    <dgm:pt modelId="{B9DCCC39-0CB7-4104-A3FC-E34D8B2D0A70}" type="parTrans" cxnId="{AF32B3B1-2BF0-47AE-9D2D-E789CC8A1BC1}">
      <dgm:prSet/>
      <dgm:spPr/>
      <dgm:t>
        <a:bodyPr/>
        <a:lstStyle/>
        <a:p>
          <a:endParaRPr lang="en-US"/>
        </a:p>
      </dgm:t>
    </dgm:pt>
    <dgm:pt modelId="{A06A296E-F0E6-49D3-8455-AD8CFBFAB260}" type="sibTrans" cxnId="{AF32B3B1-2BF0-47AE-9D2D-E789CC8A1BC1}">
      <dgm:prSet/>
      <dgm:spPr/>
      <dgm:t>
        <a:bodyPr/>
        <a:lstStyle/>
        <a:p>
          <a:endParaRPr lang="en-US"/>
        </a:p>
      </dgm:t>
    </dgm:pt>
    <dgm:pt modelId="{65444114-709E-48BD-8BC7-D777765734E9}" type="pres">
      <dgm:prSet presAssocID="{1CEE7D1A-149E-4C00-A378-132383327889}" presName="diagram" presStyleCnt="0">
        <dgm:presLayoutVars>
          <dgm:dir/>
          <dgm:resizeHandles val="exact"/>
        </dgm:presLayoutVars>
      </dgm:prSet>
      <dgm:spPr/>
    </dgm:pt>
    <dgm:pt modelId="{CEF859AA-8802-4F07-B745-F3016CCD0906}" type="pres">
      <dgm:prSet presAssocID="{0FE1AA75-89AA-445A-B39C-8CFD08705EF5}" presName="node" presStyleLbl="node1" presStyleIdx="0" presStyleCnt="7">
        <dgm:presLayoutVars>
          <dgm:bulletEnabled val="1"/>
        </dgm:presLayoutVars>
      </dgm:prSet>
      <dgm:spPr/>
    </dgm:pt>
    <dgm:pt modelId="{F47B0A44-0E66-401C-90B6-4DC483BDB3AF}" type="pres">
      <dgm:prSet presAssocID="{B9E3AC87-BF23-4E6A-8966-907329FE42A6}" presName="sibTrans" presStyleCnt="0"/>
      <dgm:spPr/>
    </dgm:pt>
    <dgm:pt modelId="{FE54AFD4-36EF-4F94-A18E-2D170EF10A26}" type="pres">
      <dgm:prSet presAssocID="{C9270582-249B-474B-A22B-3D8806D240D3}" presName="node" presStyleLbl="node1" presStyleIdx="1" presStyleCnt="7">
        <dgm:presLayoutVars>
          <dgm:bulletEnabled val="1"/>
        </dgm:presLayoutVars>
      </dgm:prSet>
      <dgm:spPr/>
    </dgm:pt>
    <dgm:pt modelId="{13267337-2835-42D1-B7B8-640D05B53BE2}" type="pres">
      <dgm:prSet presAssocID="{6002D53A-CB0C-405F-A6CD-35DB4818E599}" presName="sibTrans" presStyleCnt="0"/>
      <dgm:spPr/>
    </dgm:pt>
    <dgm:pt modelId="{84A88DB3-7CC1-40AA-A200-F456ACD16CDE}" type="pres">
      <dgm:prSet presAssocID="{E664FC3A-5A91-4BDD-B163-2991B168153D}" presName="node" presStyleLbl="node1" presStyleIdx="2" presStyleCnt="7">
        <dgm:presLayoutVars>
          <dgm:bulletEnabled val="1"/>
        </dgm:presLayoutVars>
      </dgm:prSet>
      <dgm:spPr/>
    </dgm:pt>
    <dgm:pt modelId="{21AB2E85-9BBC-43C6-9D1B-44E2CD3323E3}" type="pres">
      <dgm:prSet presAssocID="{DEF65900-1A09-4E1A-95C4-E793E3F60409}" presName="sibTrans" presStyleCnt="0"/>
      <dgm:spPr/>
    </dgm:pt>
    <dgm:pt modelId="{B370C215-617E-403B-8E72-8C8AF2C4E780}" type="pres">
      <dgm:prSet presAssocID="{D13E88A6-E330-4AE6-8077-EA0453611672}" presName="node" presStyleLbl="node1" presStyleIdx="3" presStyleCnt="7">
        <dgm:presLayoutVars>
          <dgm:bulletEnabled val="1"/>
        </dgm:presLayoutVars>
      </dgm:prSet>
      <dgm:spPr/>
    </dgm:pt>
    <dgm:pt modelId="{FEADF474-3361-41F4-BFF8-32CF26CAF696}" type="pres">
      <dgm:prSet presAssocID="{7347E939-4206-48B4-8801-2326393D9FDD}" presName="sibTrans" presStyleCnt="0"/>
      <dgm:spPr/>
    </dgm:pt>
    <dgm:pt modelId="{E27D4E74-A5CB-44D4-8721-19F217E5E9D4}" type="pres">
      <dgm:prSet presAssocID="{1D65E64E-2958-4B70-BD61-B451B4F57192}" presName="node" presStyleLbl="node1" presStyleIdx="4" presStyleCnt="7">
        <dgm:presLayoutVars>
          <dgm:bulletEnabled val="1"/>
        </dgm:presLayoutVars>
      </dgm:prSet>
      <dgm:spPr/>
    </dgm:pt>
    <dgm:pt modelId="{653662E8-6EEA-4960-A5C4-0C36C7A669D8}" type="pres">
      <dgm:prSet presAssocID="{DB30B45B-D9A1-40DF-B1BF-81DEF7CB9025}" presName="sibTrans" presStyleCnt="0"/>
      <dgm:spPr/>
    </dgm:pt>
    <dgm:pt modelId="{28085AA3-B22E-4EC0-BD44-1C8DC79244FD}" type="pres">
      <dgm:prSet presAssocID="{462FB989-7E30-417E-9B7C-9359528D4EE7}" presName="node" presStyleLbl="node1" presStyleIdx="5" presStyleCnt="7">
        <dgm:presLayoutVars>
          <dgm:bulletEnabled val="1"/>
        </dgm:presLayoutVars>
      </dgm:prSet>
      <dgm:spPr/>
    </dgm:pt>
    <dgm:pt modelId="{C3565D1A-8FD3-4221-89AC-418F1B85927A}" type="pres">
      <dgm:prSet presAssocID="{6A110754-ABB7-485C-B907-660BBAC534F7}" presName="sibTrans" presStyleCnt="0"/>
      <dgm:spPr/>
    </dgm:pt>
    <dgm:pt modelId="{33F20D12-3212-4679-B831-3005F5CCBDE6}" type="pres">
      <dgm:prSet presAssocID="{ED568FB9-8219-42DC-9AE5-44B076FA3338}" presName="node" presStyleLbl="node1" presStyleIdx="6" presStyleCnt="7">
        <dgm:presLayoutVars>
          <dgm:bulletEnabled val="1"/>
        </dgm:presLayoutVars>
      </dgm:prSet>
      <dgm:spPr/>
    </dgm:pt>
  </dgm:ptLst>
  <dgm:cxnLst>
    <dgm:cxn modelId="{47F89F0B-0B19-476F-9B54-27B9F2D4F8DD}" srcId="{1CEE7D1A-149E-4C00-A378-132383327889}" destId="{C9270582-249B-474B-A22B-3D8806D240D3}" srcOrd="1" destOrd="0" parTransId="{58FA9895-C255-4581-95D5-2E7339F1B7E9}" sibTransId="{6002D53A-CB0C-405F-A6CD-35DB4818E599}"/>
    <dgm:cxn modelId="{55E97513-47B3-46AD-8AC7-8F537BBBA766}" srcId="{1CEE7D1A-149E-4C00-A378-132383327889}" destId="{1D65E64E-2958-4B70-BD61-B451B4F57192}" srcOrd="4" destOrd="0" parTransId="{93F14ED0-DAA8-4854-BC82-F28404AE33C3}" sibTransId="{DB30B45B-D9A1-40DF-B1BF-81DEF7CB9025}"/>
    <dgm:cxn modelId="{3A5EF01B-7DE6-4528-874F-543F66188F3A}" type="presOf" srcId="{1D65E64E-2958-4B70-BD61-B451B4F57192}" destId="{E27D4E74-A5CB-44D4-8721-19F217E5E9D4}" srcOrd="0" destOrd="0" presId="urn:microsoft.com/office/officeart/2005/8/layout/default"/>
    <dgm:cxn modelId="{57B9BD30-8EF0-4C90-BCB1-C122A6DB2913}" type="presOf" srcId="{D13E88A6-E330-4AE6-8077-EA0453611672}" destId="{B370C215-617E-403B-8E72-8C8AF2C4E780}" srcOrd="0" destOrd="0" presId="urn:microsoft.com/office/officeart/2005/8/layout/default"/>
    <dgm:cxn modelId="{047E615B-B534-49F8-92C6-32688E834EF0}" srcId="{1CEE7D1A-149E-4C00-A378-132383327889}" destId="{0FE1AA75-89AA-445A-B39C-8CFD08705EF5}" srcOrd="0" destOrd="0" parTransId="{A311FF42-A62A-4CBC-B11B-52A5C5F49E50}" sibTransId="{B9E3AC87-BF23-4E6A-8966-907329FE42A6}"/>
    <dgm:cxn modelId="{4FEAD745-684B-4E08-B10F-B28344F68667}" type="presOf" srcId="{ED568FB9-8219-42DC-9AE5-44B076FA3338}" destId="{33F20D12-3212-4679-B831-3005F5CCBDE6}" srcOrd="0" destOrd="0" presId="urn:microsoft.com/office/officeart/2005/8/layout/default"/>
    <dgm:cxn modelId="{1ADB536A-C07D-4164-8206-21EFF40EED78}" type="presOf" srcId="{462FB989-7E30-417E-9B7C-9359528D4EE7}" destId="{28085AA3-B22E-4EC0-BD44-1C8DC79244FD}" srcOrd="0" destOrd="0" presId="urn:microsoft.com/office/officeart/2005/8/layout/default"/>
    <dgm:cxn modelId="{ADF1994B-B4D4-458C-8BFE-7B226BF92EE2}" srcId="{1CEE7D1A-149E-4C00-A378-132383327889}" destId="{462FB989-7E30-417E-9B7C-9359528D4EE7}" srcOrd="5" destOrd="0" parTransId="{4B674EDA-B92E-4781-8CE3-A6E552C8AC22}" sibTransId="{6A110754-ABB7-485C-B907-660BBAC534F7}"/>
    <dgm:cxn modelId="{AF6C8974-5A8B-4692-9A40-A790BA9883AA}" srcId="{1CEE7D1A-149E-4C00-A378-132383327889}" destId="{D13E88A6-E330-4AE6-8077-EA0453611672}" srcOrd="3" destOrd="0" parTransId="{4FC04243-916A-4276-8BF3-8358DAE9AF6A}" sibTransId="{7347E939-4206-48B4-8801-2326393D9FDD}"/>
    <dgm:cxn modelId="{AC8E5784-9C15-440A-BEA9-AA4AF3B1C957}" type="presOf" srcId="{C9270582-249B-474B-A22B-3D8806D240D3}" destId="{FE54AFD4-36EF-4F94-A18E-2D170EF10A26}" srcOrd="0" destOrd="0" presId="urn:microsoft.com/office/officeart/2005/8/layout/default"/>
    <dgm:cxn modelId="{F67F9A9E-3E81-4B32-8FF5-55D7585D0401}" type="presOf" srcId="{1CEE7D1A-149E-4C00-A378-132383327889}" destId="{65444114-709E-48BD-8BC7-D777765734E9}" srcOrd="0" destOrd="0" presId="urn:microsoft.com/office/officeart/2005/8/layout/default"/>
    <dgm:cxn modelId="{30C337A2-8137-4502-AE9B-E0C618E0DDE4}" type="presOf" srcId="{0FE1AA75-89AA-445A-B39C-8CFD08705EF5}" destId="{CEF859AA-8802-4F07-B745-F3016CCD0906}" srcOrd="0" destOrd="0" presId="urn:microsoft.com/office/officeart/2005/8/layout/default"/>
    <dgm:cxn modelId="{AF32B3B1-2BF0-47AE-9D2D-E789CC8A1BC1}" srcId="{1CEE7D1A-149E-4C00-A378-132383327889}" destId="{ED568FB9-8219-42DC-9AE5-44B076FA3338}" srcOrd="6" destOrd="0" parTransId="{B9DCCC39-0CB7-4104-A3FC-E34D8B2D0A70}" sibTransId="{A06A296E-F0E6-49D3-8455-AD8CFBFAB260}"/>
    <dgm:cxn modelId="{21C288EB-8979-4839-958A-ECD4C3764742}" srcId="{1CEE7D1A-149E-4C00-A378-132383327889}" destId="{E664FC3A-5A91-4BDD-B163-2991B168153D}" srcOrd="2" destOrd="0" parTransId="{B7452EF9-7851-42E0-98C0-083A96BDE36B}" sibTransId="{DEF65900-1A09-4E1A-95C4-E793E3F60409}"/>
    <dgm:cxn modelId="{C8CC2BFB-251F-4029-8604-BFA59F6C76AA}" type="presOf" srcId="{E664FC3A-5A91-4BDD-B163-2991B168153D}" destId="{84A88DB3-7CC1-40AA-A200-F456ACD16CDE}" srcOrd="0" destOrd="0" presId="urn:microsoft.com/office/officeart/2005/8/layout/default"/>
    <dgm:cxn modelId="{50912ED0-FA29-4B00-8C84-246A3545F45D}" type="presParOf" srcId="{65444114-709E-48BD-8BC7-D777765734E9}" destId="{CEF859AA-8802-4F07-B745-F3016CCD0906}" srcOrd="0" destOrd="0" presId="urn:microsoft.com/office/officeart/2005/8/layout/default"/>
    <dgm:cxn modelId="{41AB2927-47F3-41A8-A03F-6B63BCD0A1A3}" type="presParOf" srcId="{65444114-709E-48BD-8BC7-D777765734E9}" destId="{F47B0A44-0E66-401C-90B6-4DC483BDB3AF}" srcOrd="1" destOrd="0" presId="urn:microsoft.com/office/officeart/2005/8/layout/default"/>
    <dgm:cxn modelId="{7141D515-03DC-42C3-89AC-D45757A3F9D9}" type="presParOf" srcId="{65444114-709E-48BD-8BC7-D777765734E9}" destId="{FE54AFD4-36EF-4F94-A18E-2D170EF10A26}" srcOrd="2" destOrd="0" presId="urn:microsoft.com/office/officeart/2005/8/layout/default"/>
    <dgm:cxn modelId="{4F7F0E11-5A50-4499-ABF7-8727A6006034}" type="presParOf" srcId="{65444114-709E-48BD-8BC7-D777765734E9}" destId="{13267337-2835-42D1-B7B8-640D05B53BE2}" srcOrd="3" destOrd="0" presId="urn:microsoft.com/office/officeart/2005/8/layout/default"/>
    <dgm:cxn modelId="{68EC3626-2FF6-4D22-B878-BC4D7957A67C}" type="presParOf" srcId="{65444114-709E-48BD-8BC7-D777765734E9}" destId="{84A88DB3-7CC1-40AA-A200-F456ACD16CDE}" srcOrd="4" destOrd="0" presId="urn:microsoft.com/office/officeart/2005/8/layout/default"/>
    <dgm:cxn modelId="{816D9BF0-D268-4102-AE13-25E054594200}" type="presParOf" srcId="{65444114-709E-48BD-8BC7-D777765734E9}" destId="{21AB2E85-9BBC-43C6-9D1B-44E2CD3323E3}" srcOrd="5" destOrd="0" presId="urn:microsoft.com/office/officeart/2005/8/layout/default"/>
    <dgm:cxn modelId="{C27B0E30-DEF3-4039-A7F5-67DCB98CD1EC}" type="presParOf" srcId="{65444114-709E-48BD-8BC7-D777765734E9}" destId="{B370C215-617E-403B-8E72-8C8AF2C4E780}" srcOrd="6" destOrd="0" presId="urn:microsoft.com/office/officeart/2005/8/layout/default"/>
    <dgm:cxn modelId="{898A68A1-AA75-4445-A084-2BE7D0E1C3DB}" type="presParOf" srcId="{65444114-709E-48BD-8BC7-D777765734E9}" destId="{FEADF474-3361-41F4-BFF8-32CF26CAF696}" srcOrd="7" destOrd="0" presId="urn:microsoft.com/office/officeart/2005/8/layout/default"/>
    <dgm:cxn modelId="{6DC89AFE-7C47-4A32-BCF4-2B356BB0DFE0}" type="presParOf" srcId="{65444114-709E-48BD-8BC7-D777765734E9}" destId="{E27D4E74-A5CB-44D4-8721-19F217E5E9D4}" srcOrd="8" destOrd="0" presId="urn:microsoft.com/office/officeart/2005/8/layout/default"/>
    <dgm:cxn modelId="{38255CAE-A659-42FE-A9C0-418D43A60462}" type="presParOf" srcId="{65444114-709E-48BD-8BC7-D777765734E9}" destId="{653662E8-6EEA-4960-A5C4-0C36C7A669D8}" srcOrd="9" destOrd="0" presId="urn:microsoft.com/office/officeart/2005/8/layout/default"/>
    <dgm:cxn modelId="{458F2F6B-0670-4F92-92DD-F72C937539BF}" type="presParOf" srcId="{65444114-709E-48BD-8BC7-D777765734E9}" destId="{28085AA3-B22E-4EC0-BD44-1C8DC79244FD}" srcOrd="10" destOrd="0" presId="urn:microsoft.com/office/officeart/2005/8/layout/default"/>
    <dgm:cxn modelId="{3D731787-F7EB-414C-90F8-C0E4DD1A5502}" type="presParOf" srcId="{65444114-709E-48BD-8BC7-D777765734E9}" destId="{C3565D1A-8FD3-4221-89AC-418F1B85927A}" srcOrd="11" destOrd="0" presId="urn:microsoft.com/office/officeart/2005/8/layout/default"/>
    <dgm:cxn modelId="{8A87A109-FD51-437D-AD89-C4A057797DF6}" type="presParOf" srcId="{65444114-709E-48BD-8BC7-D777765734E9}" destId="{33F20D12-3212-4679-B831-3005F5CCBDE6}" srcOrd="12"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B3AEB81-0088-43FD-8A4F-1389D0B83788}" type="doc">
      <dgm:prSet loTypeId="urn:microsoft.com/office/officeart/2005/8/layout/vList2" loCatId="list" qsTypeId="urn:microsoft.com/office/officeart/2005/8/quickstyle/simple4" qsCatId="simple" csTypeId="urn:microsoft.com/office/officeart/2005/8/colors/colorful5" csCatId="colorful"/>
      <dgm:spPr/>
      <dgm:t>
        <a:bodyPr/>
        <a:lstStyle/>
        <a:p>
          <a:endParaRPr lang="en-US"/>
        </a:p>
      </dgm:t>
    </dgm:pt>
    <dgm:pt modelId="{5CDBC754-A3E8-4A7A-84D1-B23F711A7BF7}">
      <dgm:prSet/>
      <dgm:spPr/>
      <dgm:t>
        <a:bodyPr/>
        <a:lstStyle/>
        <a:p>
          <a:r>
            <a:rPr lang="en-GB"/>
            <a:t>Children </a:t>
          </a:r>
          <a:r>
            <a:rPr lang="en-GB" b="1"/>
            <a:t>rarely</a:t>
          </a:r>
          <a:r>
            <a:rPr lang="en-GB"/>
            <a:t> give fictitious accounts about having been abused and false allegations have been found to be rare.​</a:t>
          </a:r>
          <a:endParaRPr lang="en-US"/>
        </a:p>
      </dgm:t>
    </dgm:pt>
    <dgm:pt modelId="{739715F9-6BD1-4502-ABD3-9D271841BD91}" type="parTrans" cxnId="{15820673-452F-4925-8B1B-2DC6A5B8E794}">
      <dgm:prSet/>
      <dgm:spPr/>
      <dgm:t>
        <a:bodyPr/>
        <a:lstStyle/>
        <a:p>
          <a:endParaRPr lang="en-US"/>
        </a:p>
      </dgm:t>
    </dgm:pt>
    <dgm:pt modelId="{5913E1AB-6B7E-431B-A9CE-685323DB1C05}" type="sibTrans" cxnId="{15820673-452F-4925-8B1B-2DC6A5B8E794}">
      <dgm:prSet/>
      <dgm:spPr/>
      <dgm:t>
        <a:bodyPr/>
        <a:lstStyle/>
        <a:p>
          <a:endParaRPr lang="en-US"/>
        </a:p>
      </dgm:t>
    </dgm:pt>
    <dgm:pt modelId="{1D75A9DC-D245-4BAE-ACD5-2951EDF211AF}">
      <dgm:prSet/>
      <dgm:spPr/>
      <dgm:t>
        <a:bodyPr/>
        <a:lstStyle/>
        <a:p>
          <a:r>
            <a:rPr lang="en-GB" i="1"/>
            <a:t>“The stigma of sexual abuse and trauma of disclosure should never be underestimated and the damage caused to children when they are not believed is immeasurable.”</a:t>
          </a:r>
          <a:endParaRPr lang="en-US"/>
        </a:p>
      </dgm:t>
    </dgm:pt>
    <dgm:pt modelId="{656AD2F2-7745-4E95-9C16-1B209544F841}" type="parTrans" cxnId="{7479F820-5FB0-493E-8F60-E28F11A5EFBE}">
      <dgm:prSet/>
      <dgm:spPr/>
      <dgm:t>
        <a:bodyPr/>
        <a:lstStyle/>
        <a:p>
          <a:endParaRPr lang="en-US"/>
        </a:p>
      </dgm:t>
    </dgm:pt>
    <dgm:pt modelId="{9CBFC90F-8EF8-45C1-AD4C-7BF46DA07198}" type="sibTrans" cxnId="{7479F820-5FB0-493E-8F60-E28F11A5EFBE}">
      <dgm:prSet/>
      <dgm:spPr/>
      <dgm:t>
        <a:bodyPr/>
        <a:lstStyle/>
        <a:p>
          <a:endParaRPr lang="en-US"/>
        </a:p>
      </dgm:t>
    </dgm:pt>
    <dgm:pt modelId="{D9DF4067-E189-4088-ABAC-B5E269D709C5}" type="pres">
      <dgm:prSet presAssocID="{0B3AEB81-0088-43FD-8A4F-1389D0B83788}" presName="linear" presStyleCnt="0">
        <dgm:presLayoutVars>
          <dgm:animLvl val="lvl"/>
          <dgm:resizeHandles val="exact"/>
        </dgm:presLayoutVars>
      </dgm:prSet>
      <dgm:spPr/>
    </dgm:pt>
    <dgm:pt modelId="{C88F19E8-6B66-47FB-9F5E-92E0A5F50B02}" type="pres">
      <dgm:prSet presAssocID="{5CDBC754-A3E8-4A7A-84D1-B23F711A7BF7}" presName="parentText" presStyleLbl="node1" presStyleIdx="0" presStyleCnt="2">
        <dgm:presLayoutVars>
          <dgm:chMax val="0"/>
          <dgm:bulletEnabled val="1"/>
        </dgm:presLayoutVars>
      </dgm:prSet>
      <dgm:spPr/>
    </dgm:pt>
    <dgm:pt modelId="{4F1F8F0C-7A8B-41B8-ACCF-A95C586DC7E8}" type="pres">
      <dgm:prSet presAssocID="{5913E1AB-6B7E-431B-A9CE-685323DB1C05}" presName="spacer" presStyleCnt="0"/>
      <dgm:spPr/>
    </dgm:pt>
    <dgm:pt modelId="{40BF2E6D-D61C-44EB-B5D2-E8A08AFE895D}" type="pres">
      <dgm:prSet presAssocID="{1D75A9DC-D245-4BAE-ACD5-2951EDF211AF}" presName="parentText" presStyleLbl="node1" presStyleIdx="1" presStyleCnt="2">
        <dgm:presLayoutVars>
          <dgm:chMax val="0"/>
          <dgm:bulletEnabled val="1"/>
        </dgm:presLayoutVars>
      </dgm:prSet>
      <dgm:spPr/>
    </dgm:pt>
  </dgm:ptLst>
  <dgm:cxnLst>
    <dgm:cxn modelId="{58474E08-3031-4AB3-AD60-F5B1B9E994A5}" type="presOf" srcId="{0B3AEB81-0088-43FD-8A4F-1389D0B83788}" destId="{D9DF4067-E189-4088-ABAC-B5E269D709C5}" srcOrd="0" destOrd="0" presId="urn:microsoft.com/office/officeart/2005/8/layout/vList2"/>
    <dgm:cxn modelId="{7479F820-5FB0-493E-8F60-E28F11A5EFBE}" srcId="{0B3AEB81-0088-43FD-8A4F-1389D0B83788}" destId="{1D75A9DC-D245-4BAE-ACD5-2951EDF211AF}" srcOrd="1" destOrd="0" parTransId="{656AD2F2-7745-4E95-9C16-1B209544F841}" sibTransId="{9CBFC90F-8EF8-45C1-AD4C-7BF46DA07198}"/>
    <dgm:cxn modelId="{5CB03A52-5491-4BD1-BDFE-3C61D9CF8A9D}" type="presOf" srcId="{1D75A9DC-D245-4BAE-ACD5-2951EDF211AF}" destId="{40BF2E6D-D61C-44EB-B5D2-E8A08AFE895D}" srcOrd="0" destOrd="0" presId="urn:microsoft.com/office/officeart/2005/8/layout/vList2"/>
    <dgm:cxn modelId="{15820673-452F-4925-8B1B-2DC6A5B8E794}" srcId="{0B3AEB81-0088-43FD-8A4F-1389D0B83788}" destId="{5CDBC754-A3E8-4A7A-84D1-B23F711A7BF7}" srcOrd="0" destOrd="0" parTransId="{739715F9-6BD1-4502-ABD3-9D271841BD91}" sibTransId="{5913E1AB-6B7E-431B-A9CE-685323DB1C05}"/>
    <dgm:cxn modelId="{7E77C6BB-3278-4C5D-BAD2-C95FD0655EF1}" type="presOf" srcId="{5CDBC754-A3E8-4A7A-84D1-B23F711A7BF7}" destId="{C88F19E8-6B66-47FB-9F5E-92E0A5F50B02}" srcOrd="0" destOrd="0" presId="urn:microsoft.com/office/officeart/2005/8/layout/vList2"/>
    <dgm:cxn modelId="{042F347E-F5BA-47A8-A186-E087FB7D9FB6}" type="presParOf" srcId="{D9DF4067-E189-4088-ABAC-B5E269D709C5}" destId="{C88F19E8-6B66-47FB-9F5E-92E0A5F50B02}" srcOrd="0" destOrd="0" presId="urn:microsoft.com/office/officeart/2005/8/layout/vList2"/>
    <dgm:cxn modelId="{AE675FEF-CA71-4133-9AA7-73C7497649E3}" type="presParOf" srcId="{D9DF4067-E189-4088-ABAC-B5E269D709C5}" destId="{4F1F8F0C-7A8B-41B8-ACCF-A95C586DC7E8}" srcOrd="1" destOrd="0" presId="urn:microsoft.com/office/officeart/2005/8/layout/vList2"/>
    <dgm:cxn modelId="{F4CB2499-8A5C-4A4A-A1E6-9FAD222B6C50}" type="presParOf" srcId="{D9DF4067-E189-4088-ABAC-B5E269D709C5}" destId="{40BF2E6D-D61C-44EB-B5D2-E8A08AFE895D}"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F859AA-8802-4F07-B745-F3016CCD0906}">
      <dsp:nvSpPr>
        <dsp:cNvPr id="0" name=""/>
        <dsp:cNvSpPr/>
      </dsp:nvSpPr>
      <dsp:spPr>
        <a:xfrm>
          <a:off x="3201" y="193789"/>
          <a:ext cx="2539866" cy="1523919"/>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GB" sz="2300" kern="1200"/>
            <a:t>Fear</a:t>
          </a:r>
          <a:endParaRPr lang="en-US" sz="2300" kern="1200"/>
        </a:p>
      </dsp:txBody>
      <dsp:txXfrm>
        <a:off x="3201" y="193789"/>
        <a:ext cx="2539866" cy="1523919"/>
      </dsp:txXfrm>
    </dsp:sp>
    <dsp:sp modelId="{FE54AFD4-36EF-4F94-A18E-2D170EF10A26}">
      <dsp:nvSpPr>
        <dsp:cNvPr id="0" name=""/>
        <dsp:cNvSpPr/>
      </dsp:nvSpPr>
      <dsp:spPr>
        <a:xfrm>
          <a:off x="2797054" y="193789"/>
          <a:ext cx="2539866" cy="1523919"/>
        </a:xfrm>
        <a:prstGeom prst="rect">
          <a:avLst/>
        </a:prstGeom>
        <a:solidFill>
          <a:schemeClr val="accent2">
            <a:hueOff val="1073936"/>
            <a:satOff val="-3082"/>
            <a:lumOff val="-4935"/>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GB" sz="2300" kern="1200"/>
            <a:t>May not know abuse has taken place</a:t>
          </a:r>
          <a:endParaRPr lang="en-US" sz="2300" kern="1200"/>
        </a:p>
      </dsp:txBody>
      <dsp:txXfrm>
        <a:off x="2797054" y="193789"/>
        <a:ext cx="2539866" cy="1523919"/>
      </dsp:txXfrm>
    </dsp:sp>
    <dsp:sp modelId="{84A88DB3-7CC1-40AA-A200-F456ACD16CDE}">
      <dsp:nvSpPr>
        <dsp:cNvPr id="0" name=""/>
        <dsp:cNvSpPr/>
      </dsp:nvSpPr>
      <dsp:spPr>
        <a:xfrm>
          <a:off x="5590907" y="193789"/>
          <a:ext cx="2539866" cy="1523919"/>
        </a:xfrm>
        <a:prstGeom prst="rect">
          <a:avLst/>
        </a:prstGeom>
        <a:solidFill>
          <a:schemeClr val="accent2">
            <a:hueOff val="2147871"/>
            <a:satOff val="-6164"/>
            <a:lumOff val="-987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GB" sz="2300" kern="1200" dirty="0"/>
            <a:t>Pre or non-verbal/may not have the language</a:t>
          </a:r>
          <a:endParaRPr lang="en-US" sz="2300" kern="1200" dirty="0"/>
        </a:p>
      </dsp:txBody>
      <dsp:txXfrm>
        <a:off x="5590907" y="193789"/>
        <a:ext cx="2539866" cy="1523919"/>
      </dsp:txXfrm>
    </dsp:sp>
    <dsp:sp modelId="{B370C215-617E-403B-8E72-8C8AF2C4E780}">
      <dsp:nvSpPr>
        <dsp:cNvPr id="0" name=""/>
        <dsp:cNvSpPr/>
      </dsp:nvSpPr>
      <dsp:spPr>
        <a:xfrm>
          <a:off x="8384760" y="193789"/>
          <a:ext cx="2539866" cy="1523919"/>
        </a:xfrm>
        <a:prstGeom prst="rect">
          <a:avLst/>
        </a:prstGeom>
        <a:solidFill>
          <a:schemeClr val="accent2">
            <a:hueOff val="3221807"/>
            <a:satOff val="-9246"/>
            <a:lumOff val="-14805"/>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GB" sz="2300" kern="1200"/>
            <a:t>Opportunity</a:t>
          </a:r>
          <a:endParaRPr lang="en-US" sz="2300" kern="1200"/>
        </a:p>
      </dsp:txBody>
      <dsp:txXfrm>
        <a:off x="8384760" y="193789"/>
        <a:ext cx="2539866" cy="1523919"/>
      </dsp:txXfrm>
    </dsp:sp>
    <dsp:sp modelId="{E27D4E74-A5CB-44D4-8721-19F217E5E9D4}">
      <dsp:nvSpPr>
        <dsp:cNvPr id="0" name=""/>
        <dsp:cNvSpPr/>
      </dsp:nvSpPr>
      <dsp:spPr>
        <a:xfrm>
          <a:off x="1400128" y="1971695"/>
          <a:ext cx="2539866" cy="1523919"/>
        </a:xfrm>
        <a:prstGeom prst="rect">
          <a:avLst/>
        </a:prstGeom>
        <a:solidFill>
          <a:schemeClr val="accent2">
            <a:hueOff val="4295743"/>
            <a:satOff val="-12329"/>
            <a:lumOff val="-19739"/>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GB" sz="2300" kern="1200"/>
            <a:t>Shame </a:t>
          </a:r>
          <a:endParaRPr lang="en-US" sz="2300" kern="1200"/>
        </a:p>
      </dsp:txBody>
      <dsp:txXfrm>
        <a:off x="1400128" y="1971695"/>
        <a:ext cx="2539866" cy="1523919"/>
      </dsp:txXfrm>
    </dsp:sp>
    <dsp:sp modelId="{28085AA3-B22E-4EC0-BD44-1C8DC79244FD}">
      <dsp:nvSpPr>
        <dsp:cNvPr id="0" name=""/>
        <dsp:cNvSpPr/>
      </dsp:nvSpPr>
      <dsp:spPr>
        <a:xfrm>
          <a:off x="4193981" y="1971695"/>
          <a:ext cx="2539866" cy="1523919"/>
        </a:xfrm>
        <a:prstGeom prst="rect">
          <a:avLst/>
        </a:prstGeom>
        <a:solidFill>
          <a:schemeClr val="accent2">
            <a:hueOff val="5369678"/>
            <a:satOff val="-15411"/>
            <a:lumOff val="-24674"/>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GB" sz="2300" kern="1200"/>
            <a:t>Guilt </a:t>
          </a:r>
          <a:endParaRPr lang="en-US" sz="2300" kern="1200"/>
        </a:p>
      </dsp:txBody>
      <dsp:txXfrm>
        <a:off x="4193981" y="1971695"/>
        <a:ext cx="2539866" cy="1523919"/>
      </dsp:txXfrm>
    </dsp:sp>
    <dsp:sp modelId="{33F20D12-3212-4679-B831-3005F5CCBDE6}">
      <dsp:nvSpPr>
        <dsp:cNvPr id="0" name=""/>
        <dsp:cNvSpPr/>
      </dsp:nvSpPr>
      <dsp:spPr>
        <a:xfrm>
          <a:off x="6987834" y="1971695"/>
          <a:ext cx="2539866" cy="1523919"/>
        </a:xfrm>
        <a:prstGeom prst="rect">
          <a:avLst/>
        </a:prstGeom>
        <a:solidFill>
          <a:schemeClr val="accent2">
            <a:hueOff val="6443614"/>
            <a:satOff val="-18493"/>
            <a:lumOff val="-29609"/>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GB" sz="2300" kern="1200"/>
            <a:t>Responsibility</a:t>
          </a:r>
          <a:endParaRPr lang="en-US" sz="2300" kern="1200"/>
        </a:p>
      </dsp:txBody>
      <dsp:txXfrm>
        <a:off x="6987834" y="1971695"/>
        <a:ext cx="2539866" cy="152391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8F19E8-6B66-47FB-9F5E-92E0A5F50B02}">
      <dsp:nvSpPr>
        <dsp:cNvPr id="0" name=""/>
        <dsp:cNvSpPr/>
      </dsp:nvSpPr>
      <dsp:spPr>
        <a:xfrm>
          <a:off x="0" y="74294"/>
          <a:ext cx="6666833" cy="2609465"/>
        </a:xfrm>
        <a:prstGeom prst="round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l" defTabSz="1333500">
            <a:lnSpc>
              <a:spcPct val="90000"/>
            </a:lnSpc>
            <a:spcBef>
              <a:spcPct val="0"/>
            </a:spcBef>
            <a:spcAft>
              <a:spcPct val="35000"/>
            </a:spcAft>
            <a:buNone/>
          </a:pPr>
          <a:r>
            <a:rPr lang="en-GB" sz="3000" kern="1200"/>
            <a:t>Children </a:t>
          </a:r>
          <a:r>
            <a:rPr lang="en-GB" sz="3000" b="1" kern="1200"/>
            <a:t>rarely</a:t>
          </a:r>
          <a:r>
            <a:rPr lang="en-GB" sz="3000" kern="1200"/>
            <a:t> give fictitious accounts about having been abused and false allegations have been found to be rare.​</a:t>
          </a:r>
          <a:endParaRPr lang="en-US" sz="3000" kern="1200"/>
        </a:p>
      </dsp:txBody>
      <dsp:txXfrm>
        <a:off x="127384" y="201678"/>
        <a:ext cx="6412065" cy="2354697"/>
      </dsp:txXfrm>
    </dsp:sp>
    <dsp:sp modelId="{40BF2E6D-D61C-44EB-B5D2-E8A08AFE895D}">
      <dsp:nvSpPr>
        <dsp:cNvPr id="0" name=""/>
        <dsp:cNvSpPr/>
      </dsp:nvSpPr>
      <dsp:spPr>
        <a:xfrm>
          <a:off x="0" y="2770160"/>
          <a:ext cx="6666833" cy="2609465"/>
        </a:xfrm>
        <a:prstGeom prst="roundRect">
          <a:avLst/>
        </a:prstGeom>
        <a:gradFill rotWithShape="0">
          <a:gsLst>
            <a:gs pos="0">
              <a:schemeClr val="accent5">
                <a:hueOff val="-12152150"/>
                <a:satOff val="-826"/>
                <a:lumOff val="1961"/>
                <a:alphaOff val="0"/>
                <a:satMod val="103000"/>
                <a:lumMod val="102000"/>
                <a:tint val="94000"/>
              </a:schemeClr>
            </a:gs>
            <a:gs pos="50000">
              <a:schemeClr val="accent5">
                <a:hueOff val="-12152150"/>
                <a:satOff val="-826"/>
                <a:lumOff val="1961"/>
                <a:alphaOff val="0"/>
                <a:satMod val="110000"/>
                <a:lumMod val="100000"/>
                <a:shade val="100000"/>
              </a:schemeClr>
            </a:gs>
            <a:gs pos="100000">
              <a:schemeClr val="accent5">
                <a:hueOff val="-12152150"/>
                <a:satOff val="-826"/>
                <a:lumOff val="1961"/>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l" defTabSz="1333500">
            <a:lnSpc>
              <a:spcPct val="90000"/>
            </a:lnSpc>
            <a:spcBef>
              <a:spcPct val="0"/>
            </a:spcBef>
            <a:spcAft>
              <a:spcPct val="35000"/>
            </a:spcAft>
            <a:buNone/>
          </a:pPr>
          <a:r>
            <a:rPr lang="en-GB" sz="3000" i="1" kern="1200"/>
            <a:t>“The stigma of sexual abuse and trauma of disclosure should never be underestimated and the damage caused to children when they are not believed is immeasurable.”</a:t>
          </a:r>
          <a:endParaRPr lang="en-US" sz="3000" kern="1200"/>
        </a:p>
      </dsp:txBody>
      <dsp:txXfrm>
        <a:off x="127384" y="2897544"/>
        <a:ext cx="6412065" cy="2354697"/>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65632E3-2545-43ED-BA0A-1E9DD8AAA6A6}" type="datetimeFigureOut">
              <a:rPr lang="en-GB" smtClean="0"/>
              <a:t>18/03/2026</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538698F-DF93-46BD-BAF4-FAB25C67F280}" type="slidenum">
              <a:rPr lang="en-GB" smtClean="0"/>
              <a:t>‹#›</a:t>
            </a:fld>
            <a:endParaRPr lang="en-GB"/>
          </a:p>
        </p:txBody>
      </p:sp>
    </p:spTree>
    <p:extLst>
      <p:ext uri="{BB962C8B-B14F-4D97-AF65-F5344CB8AC3E}">
        <p14:creationId xmlns:p14="http://schemas.microsoft.com/office/powerpoint/2010/main" val="14588167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www.youtube.com/watch?v=VrAwP79Dmn8"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assets.publishing.service.gov.uk/media/67446a8a81f809b32c8568d3/CSPRP_-_I_wanted_them_all_to_notice.pdf"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Research shows children want us to ask direct questions and to talk to them about what may be happening in their lives. “I wanted them all to notice “The onus is on us as professionals to talk to children, to ask direct questions and not on children</a:t>
            </a:r>
          </a:p>
        </p:txBody>
      </p:sp>
      <p:sp>
        <p:nvSpPr>
          <p:cNvPr id="4" name="Slide Number Placeholder 3"/>
          <p:cNvSpPr>
            <a:spLocks noGrp="1"/>
          </p:cNvSpPr>
          <p:nvPr>
            <p:ph type="sldNum" sz="quarter" idx="5"/>
          </p:nvPr>
        </p:nvSpPr>
        <p:spPr/>
        <p:txBody>
          <a:bodyPr/>
          <a:lstStyle/>
          <a:p>
            <a:fld id="{1538698F-DF93-46BD-BAF4-FAB25C67F280}" type="slidenum">
              <a:rPr lang="en-GB" smtClean="0"/>
              <a:t>2</a:t>
            </a:fld>
            <a:endParaRPr lang="en-GB"/>
          </a:p>
        </p:txBody>
      </p:sp>
    </p:spTree>
    <p:extLst>
      <p:ext uri="{BB962C8B-B14F-4D97-AF65-F5344CB8AC3E}">
        <p14:creationId xmlns:p14="http://schemas.microsoft.com/office/powerpoint/2010/main" val="39161702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252">
              <a:defRPr/>
            </a:pPr>
            <a:r>
              <a:rPr lang="en-GB" sz="1400" b="1" dirty="0"/>
              <a:t>Say something </a:t>
            </a:r>
            <a:br>
              <a:rPr lang="en-GB" sz="1400" b="1" dirty="0"/>
            </a:br>
            <a:r>
              <a:rPr lang="en-GB" dirty="0"/>
              <a:t>NSPCC </a:t>
            </a:r>
            <a:endParaRPr lang="en-US" sz="1300" dirty="0"/>
          </a:p>
          <a:p>
            <a:pPr defTabSz="966252">
              <a:defRPr/>
            </a:pPr>
            <a:r>
              <a:rPr lang="en-US" sz="1300" dirty="0"/>
              <a:t>Some participants may have seen this advert previously, however it is a useful one to play to remind people of the mirroring of anxieties in professionals and children – and the need for us, as adults, to help children tell.</a:t>
            </a:r>
          </a:p>
          <a:p>
            <a:pPr defTabSz="966252">
              <a:defRPr/>
            </a:pPr>
            <a:endParaRPr lang="en-US" sz="1300" dirty="0"/>
          </a:p>
          <a:p>
            <a:pPr defTabSz="966252">
              <a:defRPr/>
            </a:pPr>
            <a:r>
              <a:rPr lang="en-US" sz="1300" dirty="0"/>
              <a:t>Here is the YouTube link to video if needed.</a:t>
            </a:r>
          </a:p>
          <a:p>
            <a:pPr defTabSz="966252">
              <a:defRPr/>
            </a:pPr>
            <a:endParaRPr lang="en-GB" sz="1300" dirty="0"/>
          </a:p>
          <a:p>
            <a:r>
              <a:rPr lang="en-GB" dirty="0">
                <a:hlinkClick r:id="rId3"/>
              </a:rPr>
              <a:t>NSPCC TV ad, 'Say Something' 60 SEC – YouTube</a:t>
            </a:r>
            <a:endParaRPr lang="en-GB" dirty="0"/>
          </a:p>
          <a:p>
            <a:r>
              <a:rPr lang="en-GB" dirty="0"/>
              <a:t>https://www.youtube.com/watch?v=VrAwP79Dmn8</a:t>
            </a:r>
            <a:endParaRPr lang="en-GB" b="1" dirty="0"/>
          </a:p>
          <a:p>
            <a:endParaRPr lang="en-GB" dirty="0"/>
          </a:p>
          <a:p>
            <a:r>
              <a:rPr lang="en-GB" b="1" i="1" dirty="0"/>
              <a:t>How does it make you feel?</a:t>
            </a:r>
          </a:p>
          <a:p>
            <a:r>
              <a:rPr lang="en-GB" b="1" i="1" dirty="0"/>
              <a:t>What are your thoughts on the clip?</a:t>
            </a:r>
          </a:p>
          <a:p>
            <a:endParaRPr lang="en-GB" b="1" i="1" dirty="0"/>
          </a:p>
          <a:p>
            <a:r>
              <a:rPr lang="en-GB" b="1" i="1" dirty="0"/>
              <a:t>Link back to how we can break down the barriers for children and for practitioners- </a:t>
            </a:r>
          </a:p>
        </p:txBody>
      </p:sp>
      <p:sp>
        <p:nvSpPr>
          <p:cNvPr id="4" name="Slide Number Placeholder 3"/>
          <p:cNvSpPr>
            <a:spLocks noGrp="1"/>
          </p:cNvSpPr>
          <p:nvPr>
            <p:ph type="sldNum" sz="quarter" idx="10"/>
          </p:nvPr>
        </p:nvSpPr>
        <p:spPr/>
        <p:txBody>
          <a:bodyPr/>
          <a:lstStyle/>
          <a:p>
            <a:fld id="{C2896BBF-C060-4E46-BD3C-13A72FC621D2}" type="slidenum">
              <a:rPr lang="en-GB" smtClean="0"/>
              <a:t>3</a:t>
            </a:fld>
            <a:endParaRPr lang="en-GB"/>
          </a:p>
        </p:txBody>
      </p:sp>
    </p:spTree>
    <p:extLst>
      <p:ext uri="{BB962C8B-B14F-4D97-AF65-F5344CB8AC3E}">
        <p14:creationId xmlns:p14="http://schemas.microsoft.com/office/powerpoint/2010/main" val="22382681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Not exhaustive list but highlights why as professionals we need to have professional curiosity and communicate with children where we suspect CSA has taken place. </a:t>
            </a:r>
          </a:p>
          <a:p>
            <a:r>
              <a:rPr lang="en-GB" sz="1200" b="0" i="0" kern="1200" dirty="0">
                <a:solidFill>
                  <a:schemeClr val="tx1"/>
                </a:solidFill>
                <a:effectLst/>
                <a:latin typeface="+mn-lt"/>
                <a:ea typeface="+mn-ea"/>
                <a:cs typeface="+mn-cs"/>
                <a:hlinkClick r:id="rId3"/>
              </a:rPr>
              <a:t>Child Safeguarding Practice Review Panel report</a:t>
            </a:r>
            <a:r>
              <a:rPr lang="en-GB" sz="1200" b="0" i="0" kern="1200" dirty="0">
                <a:solidFill>
                  <a:schemeClr val="tx1"/>
                </a:solidFill>
                <a:effectLst/>
                <a:latin typeface="+mn-lt"/>
                <a:ea typeface="+mn-ea"/>
                <a:cs typeface="+mn-cs"/>
              </a:rPr>
              <a:t> on intrafamilial child sexual abuse is titled “I wanted them all to notice”, which is an extract of a quote from one of the children at the heart of the reviews; “</a:t>
            </a:r>
            <a:r>
              <a:rPr lang="en-GB" sz="1200" b="0" i="1" kern="1200" dirty="0">
                <a:solidFill>
                  <a:schemeClr val="tx1"/>
                </a:solidFill>
                <a:effectLst/>
                <a:latin typeface="+mn-lt"/>
                <a:ea typeface="+mn-ea"/>
                <a:cs typeface="+mn-cs"/>
              </a:rPr>
              <a:t>I couldn’t talk about the sexual abuse. It was too difficult. I wanted them all to notice and to ask me what was going on</a:t>
            </a:r>
            <a:r>
              <a:rPr lang="en-GB" sz="1200" b="0" i="0" kern="1200" dirty="0">
                <a:solidFill>
                  <a:schemeClr val="tx1"/>
                </a:solidFill>
                <a:effectLst/>
                <a:latin typeface="+mn-lt"/>
                <a:ea typeface="+mn-ea"/>
                <a:cs typeface="+mn-cs"/>
              </a:rPr>
              <a:t>.”</a:t>
            </a:r>
            <a:endParaRPr lang="en-GB" dirty="0"/>
          </a:p>
        </p:txBody>
      </p:sp>
      <p:sp>
        <p:nvSpPr>
          <p:cNvPr id="4" name="Slide Number Placeholder 3"/>
          <p:cNvSpPr>
            <a:spLocks noGrp="1"/>
          </p:cNvSpPr>
          <p:nvPr>
            <p:ph type="sldNum" sz="quarter" idx="5"/>
          </p:nvPr>
        </p:nvSpPr>
        <p:spPr/>
        <p:txBody>
          <a:bodyPr/>
          <a:lstStyle/>
          <a:p>
            <a:fld id="{1538698F-DF93-46BD-BAF4-FAB25C67F280}" type="slidenum">
              <a:rPr lang="en-GB" smtClean="0"/>
              <a:t>4</a:t>
            </a:fld>
            <a:endParaRPr lang="en-GB"/>
          </a:p>
        </p:txBody>
      </p:sp>
    </p:spTree>
    <p:extLst>
      <p:ext uri="{BB962C8B-B14F-4D97-AF65-F5344CB8AC3E}">
        <p14:creationId xmlns:p14="http://schemas.microsoft.com/office/powerpoint/2010/main" val="22974423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a:t>Childrens</a:t>
            </a:r>
            <a:r>
              <a:rPr lang="en-GB" dirty="0"/>
              <a:t> perceptions or experiences of racism make it harder for children from Ethnic Minority backgrounds to speak up. </a:t>
            </a:r>
          </a:p>
          <a:p>
            <a:r>
              <a:rPr lang="en-GB" dirty="0" err="1"/>
              <a:t>Culutral</a:t>
            </a:r>
            <a:r>
              <a:rPr lang="en-GB" dirty="0"/>
              <a:t> beliefs- Honour, shame, suitability for marriage. Family member may ask for abuse to be kept secret.</a:t>
            </a:r>
          </a:p>
          <a:p>
            <a:r>
              <a:rPr lang="en-GB" dirty="0"/>
              <a:t>Or fear of disclosing to someone from same ethnic background- small communities</a:t>
            </a:r>
          </a:p>
          <a:p>
            <a:r>
              <a:rPr lang="en-GB" dirty="0"/>
              <a:t>Language- no direct translation</a:t>
            </a:r>
          </a:p>
          <a:p>
            <a:r>
              <a:rPr lang="en-GB" dirty="0"/>
              <a:t>Fears of deep shame linked to religious beliefs</a:t>
            </a:r>
          </a:p>
          <a:p>
            <a:r>
              <a:rPr lang="en-GB" dirty="0"/>
              <a:t>Closed communities, lack of access to education settings, </a:t>
            </a:r>
            <a:r>
              <a:rPr lang="en-GB" dirty="0" err="1"/>
              <a:t>poorunderstanding</a:t>
            </a:r>
            <a:r>
              <a:rPr lang="en-GB"/>
              <a:t> of body etc. </a:t>
            </a:r>
            <a:endParaRPr lang="en-GB" dirty="0"/>
          </a:p>
        </p:txBody>
      </p:sp>
      <p:sp>
        <p:nvSpPr>
          <p:cNvPr id="4" name="Slide Number Placeholder 3"/>
          <p:cNvSpPr>
            <a:spLocks noGrp="1"/>
          </p:cNvSpPr>
          <p:nvPr>
            <p:ph type="sldNum" sz="quarter" idx="5"/>
          </p:nvPr>
        </p:nvSpPr>
        <p:spPr/>
        <p:txBody>
          <a:bodyPr/>
          <a:lstStyle/>
          <a:p>
            <a:fld id="{1538698F-DF93-46BD-BAF4-FAB25C67F280}" type="slidenum">
              <a:rPr lang="en-GB" smtClean="0"/>
              <a:t>5</a:t>
            </a:fld>
            <a:endParaRPr lang="en-GB"/>
          </a:p>
        </p:txBody>
      </p:sp>
    </p:spTree>
    <p:extLst>
      <p:ext uri="{BB962C8B-B14F-4D97-AF65-F5344CB8AC3E}">
        <p14:creationId xmlns:p14="http://schemas.microsoft.com/office/powerpoint/2010/main" val="12479726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if a child wants to tell about their abuse, they need to choose who they will tell. The likelihood of telling a particular person will depend on: • how that person behaves towards them generally • whether they have a trusting and reliable relationship with that person • whether they have the opportunity to tell, or are asked • whether they feel they will be believed. Alternatively, a child’s communication about their abuse may not be spontaneous. It may occur only when prompted during a medical examination, a child protection inquiry or assessment of their needs, an interview or a therapeutic session, for example – or when someone notices that something may be wrong and asks about it.</a:t>
            </a:r>
          </a:p>
        </p:txBody>
      </p:sp>
      <p:sp>
        <p:nvSpPr>
          <p:cNvPr id="4" name="Slide Number Placeholder 3"/>
          <p:cNvSpPr>
            <a:spLocks noGrp="1"/>
          </p:cNvSpPr>
          <p:nvPr>
            <p:ph type="sldNum" sz="quarter" idx="5"/>
          </p:nvPr>
        </p:nvSpPr>
        <p:spPr/>
        <p:txBody>
          <a:bodyPr/>
          <a:lstStyle/>
          <a:p>
            <a:fld id="{1538698F-DF93-46BD-BAF4-FAB25C67F280}" type="slidenum">
              <a:rPr lang="en-GB" smtClean="0"/>
              <a:t>6</a:t>
            </a:fld>
            <a:endParaRPr lang="en-GB"/>
          </a:p>
        </p:txBody>
      </p:sp>
    </p:spTree>
    <p:extLst>
      <p:ext uri="{BB962C8B-B14F-4D97-AF65-F5344CB8AC3E}">
        <p14:creationId xmlns:p14="http://schemas.microsoft.com/office/powerpoint/2010/main" val="21126966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And it was not their fault. </a:t>
            </a:r>
          </a:p>
        </p:txBody>
      </p:sp>
      <p:sp>
        <p:nvSpPr>
          <p:cNvPr id="4" name="Slide Number Placeholder 3"/>
          <p:cNvSpPr>
            <a:spLocks noGrp="1"/>
          </p:cNvSpPr>
          <p:nvPr>
            <p:ph type="sldNum" sz="quarter" idx="5"/>
          </p:nvPr>
        </p:nvSpPr>
        <p:spPr/>
        <p:txBody>
          <a:bodyPr/>
          <a:lstStyle/>
          <a:p>
            <a:fld id="{1538698F-DF93-46BD-BAF4-FAB25C67F280}" type="slidenum">
              <a:rPr lang="en-GB" smtClean="0"/>
              <a:t>7</a:t>
            </a:fld>
            <a:endParaRPr lang="en-GB"/>
          </a:p>
        </p:txBody>
      </p:sp>
    </p:spTree>
    <p:extLst>
      <p:ext uri="{BB962C8B-B14F-4D97-AF65-F5344CB8AC3E}">
        <p14:creationId xmlns:p14="http://schemas.microsoft.com/office/powerpoint/2010/main" val="6321174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4318">
              <a:defRPr/>
            </a:pPr>
            <a:r>
              <a:rPr lang="en-GB" dirty="0"/>
              <a:t>If the child uses ambiguous language (e.g., referring to “my flower”) you may need to clarify their meaning. You may say, “Children often use different words to describe things; can you tell me what you mean when you say ‘flower’?</a:t>
            </a:r>
          </a:p>
          <a:p>
            <a:pPr defTabSz="914318">
              <a:defRPr/>
            </a:pPr>
            <a:endParaRPr lang="en-GB" dirty="0"/>
          </a:p>
          <a:p>
            <a:pPr>
              <a:lnSpc>
                <a:spcPct val="100000"/>
              </a:lnSpc>
            </a:pPr>
            <a:r>
              <a:rPr lang="en-GB" b="1" i="1" u="sng" dirty="0"/>
              <a:t>Questions beginning with ‘why’ should be avoided as they can sound blaming to the child and can be interpreted as accusatory</a:t>
            </a:r>
          </a:p>
          <a:p>
            <a:pPr>
              <a:lnSpc>
                <a:spcPct val="100000"/>
              </a:lnSpc>
            </a:pPr>
            <a:r>
              <a:rPr lang="en-GB" b="1" i="1" u="sng" dirty="0"/>
              <a:t> </a:t>
            </a:r>
          </a:p>
          <a:p>
            <a:pPr>
              <a:lnSpc>
                <a:spcPct val="100000"/>
              </a:lnSpc>
            </a:pPr>
            <a:r>
              <a:rPr lang="en-GB" dirty="0"/>
              <a:t>If you want to understand more about the reasons for a child’s fear of going home, for example, ask instead: </a:t>
            </a:r>
            <a:r>
              <a:rPr lang="en-GB" dirty="0">
                <a:solidFill>
                  <a:schemeClr val="accent3"/>
                </a:solidFill>
              </a:rPr>
              <a:t>“</a:t>
            </a:r>
            <a:r>
              <a:rPr lang="en-GB" b="1" dirty="0">
                <a:solidFill>
                  <a:schemeClr val="accent3"/>
                </a:solidFill>
              </a:rPr>
              <a:t>What is it you are afraid will happen if you go home</a:t>
            </a:r>
            <a:r>
              <a:rPr lang="en-GB" dirty="0">
                <a:solidFill>
                  <a:schemeClr val="accent3"/>
                </a:solidFill>
              </a:rPr>
              <a:t>?”</a:t>
            </a:r>
          </a:p>
          <a:p>
            <a:endParaRPr lang="en-GB" dirty="0"/>
          </a:p>
        </p:txBody>
      </p:sp>
      <p:sp>
        <p:nvSpPr>
          <p:cNvPr id="4" name="Slide Number Placeholder 3"/>
          <p:cNvSpPr>
            <a:spLocks noGrp="1"/>
          </p:cNvSpPr>
          <p:nvPr>
            <p:ph type="sldNum" sz="quarter" idx="5"/>
          </p:nvPr>
        </p:nvSpPr>
        <p:spPr/>
        <p:txBody>
          <a:bodyPr/>
          <a:lstStyle/>
          <a:p>
            <a:fld id="{1538698F-DF93-46BD-BAF4-FAB25C67F280}" type="slidenum">
              <a:rPr lang="en-GB" smtClean="0"/>
              <a:t>9</a:t>
            </a:fld>
            <a:endParaRPr lang="en-GB"/>
          </a:p>
        </p:txBody>
      </p:sp>
    </p:spTree>
    <p:extLst>
      <p:ext uri="{BB962C8B-B14F-4D97-AF65-F5344CB8AC3E}">
        <p14:creationId xmlns:p14="http://schemas.microsoft.com/office/powerpoint/2010/main" val="42430459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The video shows the introduction to the Communicating with children resource </a:t>
            </a:r>
          </a:p>
        </p:txBody>
      </p:sp>
      <p:sp>
        <p:nvSpPr>
          <p:cNvPr id="4" name="Slide Number Placeholder 3"/>
          <p:cNvSpPr>
            <a:spLocks noGrp="1"/>
          </p:cNvSpPr>
          <p:nvPr>
            <p:ph type="sldNum" sz="quarter" idx="5"/>
          </p:nvPr>
        </p:nvSpPr>
        <p:spPr/>
        <p:txBody>
          <a:bodyPr/>
          <a:lstStyle/>
          <a:p>
            <a:fld id="{903D5A04-0BD2-4C4F-B397-B46A5D3B32E9}" type="slidenum">
              <a:rPr lang="en-US" smtClean="0"/>
              <a:t>12</a:t>
            </a:fld>
            <a:endParaRPr lang="en-US"/>
          </a:p>
        </p:txBody>
      </p:sp>
    </p:spTree>
    <p:extLst>
      <p:ext uri="{BB962C8B-B14F-4D97-AF65-F5344CB8AC3E}">
        <p14:creationId xmlns:p14="http://schemas.microsoft.com/office/powerpoint/2010/main" val="6097924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Can be used to discuss concerns in supervision/ GP MDT or to add to MASH referral.</a:t>
            </a:r>
          </a:p>
          <a:p>
            <a:pPr rtl="0" fontAlgn="base"/>
            <a:r>
              <a:rPr lang="en-GB" sz="1200" b="0" i="0" u="none" strike="noStrike" kern="1200" dirty="0">
                <a:solidFill>
                  <a:schemeClr val="tx1"/>
                </a:solidFill>
                <a:effectLst/>
                <a:latin typeface="+mn-lt"/>
                <a:ea typeface="+mn-ea"/>
                <a:cs typeface="+mn-cs"/>
              </a:rPr>
              <a:t>To create a </a:t>
            </a:r>
            <a:r>
              <a:rPr lang="en-GB" sz="1200" b="1" i="0" u="none" strike="noStrike" kern="1200" dirty="0">
                <a:solidFill>
                  <a:schemeClr val="tx1"/>
                </a:solidFill>
                <a:effectLst/>
                <a:latin typeface="+mn-lt"/>
                <a:ea typeface="+mn-ea"/>
                <a:cs typeface="+mn-cs"/>
              </a:rPr>
              <a:t>common language </a:t>
            </a:r>
            <a:r>
              <a:rPr lang="en-GB" sz="1200" b="0" i="0" u="none" strike="noStrike" kern="1200" dirty="0">
                <a:solidFill>
                  <a:schemeClr val="tx1"/>
                </a:solidFill>
                <a:effectLst/>
                <a:latin typeface="+mn-lt"/>
                <a:ea typeface="+mn-ea"/>
                <a:cs typeface="+mn-cs"/>
              </a:rPr>
              <a:t>among professionals to discuss, record and share concerns that a child is being, or has been sexually abused. </a:t>
            </a:r>
            <a:r>
              <a:rPr lang="en-US" sz="1200" b="0" i="0" kern="1200" dirty="0">
                <a:solidFill>
                  <a:schemeClr val="tx1"/>
                </a:solidFill>
                <a:effectLst/>
                <a:latin typeface="+mn-lt"/>
                <a:ea typeface="+mn-ea"/>
                <a:cs typeface="+mn-cs"/>
              </a:rPr>
              <a:t>​</a:t>
            </a:r>
          </a:p>
          <a:p>
            <a:pPr rtl="0" fontAlgn="base"/>
            <a:r>
              <a:rPr lang="en-GB" sz="1200" b="0" i="0" kern="1200" dirty="0">
                <a:solidFill>
                  <a:schemeClr val="tx1"/>
                </a:solidFill>
                <a:effectLst/>
                <a:latin typeface="+mn-lt"/>
                <a:ea typeface="+mn-ea"/>
                <a:cs typeface="+mn-cs"/>
              </a:rPr>
              <a:t>​</a:t>
            </a:r>
          </a:p>
          <a:p>
            <a:pPr rtl="0" fontAlgn="base"/>
            <a:r>
              <a:rPr lang="en-GB" sz="1200" b="1" i="0" u="none" strike="noStrike" kern="1200" dirty="0">
                <a:solidFill>
                  <a:schemeClr val="tx1"/>
                </a:solidFill>
                <a:effectLst/>
                <a:latin typeface="+mn-lt"/>
                <a:ea typeface="+mn-ea"/>
                <a:cs typeface="+mn-cs"/>
              </a:rPr>
              <a:t>It aims to help you:</a:t>
            </a:r>
            <a:r>
              <a:rPr lang="en-US" sz="1200" b="0" i="0" kern="1200" dirty="0">
                <a:solidFill>
                  <a:schemeClr val="tx1"/>
                </a:solidFill>
                <a:effectLst/>
                <a:latin typeface="+mn-lt"/>
                <a:ea typeface="+mn-ea"/>
                <a:cs typeface="+mn-cs"/>
              </a:rPr>
              <a:t>​</a:t>
            </a:r>
          </a:p>
          <a:p>
            <a:pPr rtl="0" fontAlgn="base"/>
            <a:r>
              <a:rPr lang="en-GB" sz="1200" b="0" i="0" u="none" strike="noStrike" kern="1200" dirty="0">
                <a:solidFill>
                  <a:schemeClr val="tx1"/>
                </a:solidFill>
                <a:effectLst/>
                <a:latin typeface="+mn-lt"/>
                <a:ea typeface="+mn-ea"/>
                <a:cs typeface="+mn-cs"/>
              </a:rPr>
              <a:t>Consider, identify and clearly record signs which indicate that sexual abuse is </a:t>
            </a:r>
            <a:r>
              <a:rPr lang="en-GB" sz="1200" b="0" i="0" u="none" strike="noStrike" kern="1200" dirty="0" err="1">
                <a:solidFill>
                  <a:schemeClr val="tx1"/>
                </a:solidFill>
                <a:effectLst/>
                <a:latin typeface="+mn-lt"/>
                <a:ea typeface="+mn-ea"/>
                <a:cs typeface="+mn-cs"/>
              </a:rPr>
              <a:t>orhas</a:t>
            </a:r>
            <a:r>
              <a:rPr lang="en-GB" sz="1200" b="0" i="0" u="none" strike="noStrike" kern="1200" dirty="0">
                <a:solidFill>
                  <a:schemeClr val="tx1"/>
                </a:solidFill>
                <a:effectLst/>
                <a:latin typeface="+mn-lt"/>
                <a:ea typeface="+mn-ea"/>
                <a:cs typeface="+mn-cs"/>
              </a:rPr>
              <a:t> been taking place</a:t>
            </a:r>
            <a:r>
              <a:rPr lang="en-US" sz="1200" b="0" i="0" kern="1200" dirty="0">
                <a:solidFill>
                  <a:schemeClr val="tx1"/>
                </a:solidFill>
                <a:effectLst/>
                <a:latin typeface="+mn-lt"/>
                <a:ea typeface="+mn-ea"/>
                <a:cs typeface="+mn-cs"/>
              </a:rPr>
              <a:t>​</a:t>
            </a:r>
          </a:p>
          <a:p>
            <a:pPr rtl="0" fontAlgn="base"/>
            <a:r>
              <a:rPr lang="en-GB" sz="1200" b="0" i="0" u="none" strike="noStrike" kern="1200" dirty="0">
                <a:solidFill>
                  <a:schemeClr val="tx1"/>
                </a:solidFill>
                <a:effectLst/>
                <a:latin typeface="+mn-lt"/>
                <a:ea typeface="+mn-ea"/>
                <a:cs typeface="+mn-cs"/>
              </a:rPr>
              <a:t>Discuss and explore concerns that a child is being or has been sexually </a:t>
            </a:r>
            <a:r>
              <a:rPr lang="en-GB" sz="1200" b="0" i="0" u="none" strike="noStrike" kern="1200" dirty="0" err="1">
                <a:solidFill>
                  <a:schemeClr val="tx1"/>
                </a:solidFill>
                <a:effectLst/>
                <a:latin typeface="+mn-lt"/>
                <a:ea typeface="+mn-ea"/>
                <a:cs typeface="+mn-cs"/>
              </a:rPr>
              <a:t>abused,and</a:t>
            </a:r>
            <a:r>
              <a:rPr lang="en-GB" sz="1200" b="0" i="0" u="none" strike="noStrike" kern="1200" dirty="0">
                <a:solidFill>
                  <a:schemeClr val="tx1"/>
                </a:solidFill>
                <a:effectLst/>
                <a:latin typeface="+mn-lt"/>
                <a:ea typeface="+mn-ea"/>
                <a:cs typeface="+mn-cs"/>
              </a:rPr>
              <a:t> communicate these concerns to other organisations and agencies </a:t>
            </a:r>
            <a:r>
              <a:rPr lang="en-US" sz="1200" b="0" i="0" kern="1200" dirty="0">
                <a:solidFill>
                  <a:schemeClr val="tx1"/>
                </a:solidFill>
                <a:effectLst/>
                <a:latin typeface="+mn-lt"/>
                <a:ea typeface="+mn-ea"/>
                <a:cs typeface="+mn-cs"/>
              </a:rPr>
              <a:t>​</a:t>
            </a:r>
          </a:p>
          <a:p>
            <a:pPr rtl="0" fontAlgn="base"/>
            <a:r>
              <a:rPr lang="en-GB" sz="1200" b="0" i="0" kern="1200" dirty="0">
                <a:solidFill>
                  <a:schemeClr val="tx1"/>
                </a:solidFill>
                <a:effectLst/>
                <a:latin typeface="+mn-lt"/>
                <a:ea typeface="+mn-ea"/>
                <a:cs typeface="+mn-cs"/>
              </a:rPr>
              <a:t>​</a:t>
            </a:r>
          </a:p>
          <a:p>
            <a:endParaRPr lang="en-GB" dirty="0"/>
          </a:p>
        </p:txBody>
      </p:sp>
      <p:sp>
        <p:nvSpPr>
          <p:cNvPr id="4" name="Slide Number Placeholder 3"/>
          <p:cNvSpPr>
            <a:spLocks noGrp="1"/>
          </p:cNvSpPr>
          <p:nvPr>
            <p:ph type="sldNum" sz="quarter" idx="5"/>
          </p:nvPr>
        </p:nvSpPr>
        <p:spPr/>
        <p:txBody>
          <a:bodyPr/>
          <a:lstStyle/>
          <a:p>
            <a:fld id="{1538698F-DF93-46BD-BAF4-FAB25C67F280}" type="slidenum">
              <a:rPr lang="en-GB" smtClean="0"/>
              <a:t>13</a:t>
            </a:fld>
            <a:endParaRPr lang="en-GB"/>
          </a:p>
        </p:txBody>
      </p:sp>
    </p:spTree>
    <p:extLst>
      <p:ext uri="{BB962C8B-B14F-4D97-AF65-F5344CB8AC3E}">
        <p14:creationId xmlns:p14="http://schemas.microsoft.com/office/powerpoint/2010/main" val="36906325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A22E67-3285-2BC8-040F-AAB34E97558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450C234C-15A2-451A-F118-D82CEA02457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683B0F24-0DB5-388B-E085-AACEE9C249EE}"/>
              </a:ext>
            </a:extLst>
          </p:cNvPr>
          <p:cNvSpPr>
            <a:spLocks noGrp="1"/>
          </p:cNvSpPr>
          <p:nvPr>
            <p:ph type="dt" sz="half" idx="10"/>
          </p:nvPr>
        </p:nvSpPr>
        <p:spPr/>
        <p:txBody>
          <a:bodyPr/>
          <a:lstStyle/>
          <a:p>
            <a:fld id="{F4D673E2-C32E-4500-963A-8862E88C2D10}" type="datetimeFigureOut">
              <a:rPr lang="en-GB" smtClean="0"/>
              <a:t>18/03/2026</a:t>
            </a:fld>
            <a:endParaRPr lang="en-GB"/>
          </a:p>
        </p:txBody>
      </p:sp>
      <p:sp>
        <p:nvSpPr>
          <p:cNvPr id="5" name="Footer Placeholder 4">
            <a:extLst>
              <a:ext uri="{FF2B5EF4-FFF2-40B4-BE49-F238E27FC236}">
                <a16:creationId xmlns:a16="http://schemas.microsoft.com/office/drawing/2014/main" id="{435B6145-3658-06E9-A5B0-6175300A020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83F3DA0-492D-EB79-5F57-BD997E75E385}"/>
              </a:ext>
            </a:extLst>
          </p:cNvPr>
          <p:cNvSpPr>
            <a:spLocks noGrp="1"/>
          </p:cNvSpPr>
          <p:nvPr>
            <p:ph type="sldNum" sz="quarter" idx="12"/>
          </p:nvPr>
        </p:nvSpPr>
        <p:spPr/>
        <p:txBody>
          <a:bodyPr/>
          <a:lstStyle/>
          <a:p>
            <a:fld id="{70133BA3-915E-40FD-9457-E8943266DEF0}" type="slidenum">
              <a:rPr lang="en-GB" smtClean="0"/>
              <a:t>‹#›</a:t>
            </a:fld>
            <a:endParaRPr lang="en-GB"/>
          </a:p>
        </p:txBody>
      </p:sp>
    </p:spTree>
    <p:extLst>
      <p:ext uri="{BB962C8B-B14F-4D97-AF65-F5344CB8AC3E}">
        <p14:creationId xmlns:p14="http://schemas.microsoft.com/office/powerpoint/2010/main" val="26746491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148844-FF55-4DD6-26D9-B26093E8DD89}"/>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66D598F-4245-3DE0-780E-A4606B79EA9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4028A1E-B657-AD63-63CE-8B153161BF8D}"/>
              </a:ext>
            </a:extLst>
          </p:cNvPr>
          <p:cNvSpPr>
            <a:spLocks noGrp="1"/>
          </p:cNvSpPr>
          <p:nvPr>
            <p:ph type="dt" sz="half" idx="10"/>
          </p:nvPr>
        </p:nvSpPr>
        <p:spPr/>
        <p:txBody>
          <a:bodyPr/>
          <a:lstStyle/>
          <a:p>
            <a:fld id="{F4D673E2-C32E-4500-963A-8862E88C2D10}" type="datetimeFigureOut">
              <a:rPr lang="en-GB" smtClean="0"/>
              <a:t>18/03/2026</a:t>
            </a:fld>
            <a:endParaRPr lang="en-GB"/>
          </a:p>
        </p:txBody>
      </p:sp>
      <p:sp>
        <p:nvSpPr>
          <p:cNvPr id="5" name="Footer Placeholder 4">
            <a:extLst>
              <a:ext uri="{FF2B5EF4-FFF2-40B4-BE49-F238E27FC236}">
                <a16:creationId xmlns:a16="http://schemas.microsoft.com/office/drawing/2014/main" id="{D9720CD1-A834-1335-CDA9-1BEF03EF31B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6602DC5-1E61-0B4E-D8CA-0F74D8868D7F}"/>
              </a:ext>
            </a:extLst>
          </p:cNvPr>
          <p:cNvSpPr>
            <a:spLocks noGrp="1"/>
          </p:cNvSpPr>
          <p:nvPr>
            <p:ph type="sldNum" sz="quarter" idx="12"/>
          </p:nvPr>
        </p:nvSpPr>
        <p:spPr/>
        <p:txBody>
          <a:bodyPr/>
          <a:lstStyle/>
          <a:p>
            <a:fld id="{70133BA3-915E-40FD-9457-E8943266DEF0}" type="slidenum">
              <a:rPr lang="en-GB" smtClean="0"/>
              <a:t>‹#›</a:t>
            </a:fld>
            <a:endParaRPr lang="en-GB"/>
          </a:p>
        </p:txBody>
      </p:sp>
    </p:spTree>
    <p:extLst>
      <p:ext uri="{BB962C8B-B14F-4D97-AF65-F5344CB8AC3E}">
        <p14:creationId xmlns:p14="http://schemas.microsoft.com/office/powerpoint/2010/main" val="2140984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2515E24-1F7F-F0D3-85C6-5C08CBF605C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7245381-7258-1B72-E0DC-6588024465F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BB93E2C-5C97-75C5-D9B4-D49B453C145B}"/>
              </a:ext>
            </a:extLst>
          </p:cNvPr>
          <p:cNvSpPr>
            <a:spLocks noGrp="1"/>
          </p:cNvSpPr>
          <p:nvPr>
            <p:ph type="dt" sz="half" idx="10"/>
          </p:nvPr>
        </p:nvSpPr>
        <p:spPr/>
        <p:txBody>
          <a:bodyPr/>
          <a:lstStyle/>
          <a:p>
            <a:fld id="{F4D673E2-C32E-4500-963A-8862E88C2D10}" type="datetimeFigureOut">
              <a:rPr lang="en-GB" smtClean="0"/>
              <a:t>18/03/2026</a:t>
            </a:fld>
            <a:endParaRPr lang="en-GB"/>
          </a:p>
        </p:txBody>
      </p:sp>
      <p:sp>
        <p:nvSpPr>
          <p:cNvPr id="5" name="Footer Placeholder 4">
            <a:extLst>
              <a:ext uri="{FF2B5EF4-FFF2-40B4-BE49-F238E27FC236}">
                <a16:creationId xmlns:a16="http://schemas.microsoft.com/office/drawing/2014/main" id="{36AD2BFB-3496-4106-59F3-6D18EB7286B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9C2F17C-9237-E9C8-C1E0-3989B9895429}"/>
              </a:ext>
            </a:extLst>
          </p:cNvPr>
          <p:cNvSpPr>
            <a:spLocks noGrp="1"/>
          </p:cNvSpPr>
          <p:nvPr>
            <p:ph type="sldNum" sz="quarter" idx="12"/>
          </p:nvPr>
        </p:nvSpPr>
        <p:spPr/>
        <p:txBody>
          <a:bodyPr/>
          <a:lstStyle/>
          <a:p>
            <a:fld id="{70133BA3-915E-40FD-9457-E8943266DEF0}" type="slidenum">
              <a:rPr lang="en-GB" smtClean="0"/>
              <a:t>‹#›</a:t>
            </a:fld>
            <a:endParaRPr lang="en-GB"/>
          </a:p>
        </p:txBody>
      </p:sp>
    </p:spTree>
    <p:extLst>
      <p:ext uri="{BB962C8B-B14F-4D97-AF65-F5344CB8AC3E}">
        <p14:creationId xmlns:p14="http://schemas.microsoft.com/office/powerpoint/2010/main" val="34454054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C1B004-46AA-7DE9-E3DE-9FD206F2BD33}"/>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F3F0B767-6629-4601-DDEF-4D046DBF423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6FBDBC8-44C1-AFC8-2494-BB12570F0EAA}"/>
              </a:ext>
            </a:extLst>
          </p:cNvPr>
          <p:cNvSpPr>
            <a:spLocks noGrp="1"/>
          </p:cNvSpPr>
          <p:nvPr>
            <p:ph type="dt" sz="half" idx="10"/>
          </p:nvPr>
        </p:nvSpPr>
        <p:spPr/>
        <p:txBody>
          <a:bodyPr/>
          <a:lstStyle/>
          <a:p>
            <a:fld id="{F4D673E2-C32E-4500-963A-8862E88C2D10}" type="datetimeFigureOut">
              <a:rPr lang="en-GB" smtClean="0"/>
              <a:t>18/03/2026</a:t>
            </a:fld>
            <a:endParaRPr lang="en-GB"/>
          </a:p>
        </p:txBody>
      </p:sp>
      <p:sp>
        <p:nvSpPr>
          <p:cNvPr id="5" name="Footer Placeholder 4">
            <a:extLst>
              <a:ext uri="{FF2B5EF4-FFF2-40B4-BE49-F238E27FC236}">
                <a16:creationId xmlns:a16="http://schemas.microsoft.com/office/drawing/2014/main" id="{A3CCECD2-1E1B-8EA5-10FE-E9F770B6AF4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673C97F-4BF3-73D2-8B8A-12CDFAD2B963}"/>
              </a:ext>
            </a:extLst>
          </p:cNvPr>
          <p:cNvSpPr>
            <a:spLocks noGrp="1"/>
          </p:cNvSpPr>
          <p:nvPr>
            <p:ph type="sldNum" sz="quarter" idx="12"/>
          </p:nvPr>
        </p:nvSpPr>
        <p:spPr/>
        <p:txBody>
          <a:bodyPr/>
          <a:lstStyle/>
          <a:p>
            <a:fld id="{70133BA3-915E-40FD-9457-E8943266DEF0}" type="slidenum">
              <a:rPr lang="en-GB" smtClean="0"/>
              <a:t>‹#›</a:t>
            </a:fld>
            <a:endParaRPr lang="en-GB"/>
          </a:p>
        </p:txBody>
      </p:sp>
    </p:spTree>
    <p:extLst>
      <p:ext uri="{BB962C8B-B14F-4D97-AF65-F5344CB8AC3E}">
        <p14:creationId xmlns:p14="http://schemas.microsoft.com/office/powerpoint/2010/main" val="37457947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AEBDC0-FB40-133E-7AC7-67B840F0AC5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24CFC959-7AE7-BF93-B653-B9246026AD06}"/>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355987D-060E-CB4C-2D20-11B1CD19C3C7}"/>
              </a:ext>
            </a:extLst>
          </p:cNvPr>
          <p:cNvSpPr>
            <a:spLocks noGrp="1"/>
          </p:cNvSpPr>
          <p:nvPr>
            <p:ph type="dt" sz="half" idx="10"/>
          </p:nvPr>
        </p:nvSpPr>
        <p:spPr/>
        <p:txBody>
          <a:bodyPr/>
          <a:lstStyle/>
          <a:p>
            <a:fld id="{F4D673E2-C32E-4500-963A-8862E88C2D10}" type="datetimeFigureOut">
              <a:rPr lang="en-GB" smtClean="0"/>
              <a:t>18/03/2026</a:t>
            </a:fld>
            <a:endParaRPr lang="en-GB"/>
          </a:p>
        </p:txBody>
      </p:sp>
      <p:sp>
        <p:nvSpPr>
          <p:cNvPr id="5" name="Footer Placeholder 4">
            <a:extLst>
              <a:ext uri="{FF2B5EF4-FFF2-40B4-BE49-F238E27FC236}">
                <a16:creationId xmlns:a16="http://schemas.microsoft.com/office/drawing/2014/main" id="{82EE5D52-DDC9-2110-60D2-09FB64CECCA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D687247-2B6C-5E38-AD2F-093BFA07D3F9}"/>
              </a:ext>
            </a:extLst>
          </p:cNvPr>
          <p:cNvSpPr>
            <a:spLocks noGrp="1"/>
          </p:cNvSpPr>
          <p:nvPr>
            <p:ph type="sldNum" sz="quarter" idx="12"/>
          </p:nvPr>
        </p:nvSpPr>
        <p:spPr/>
        <p:txBody>
          <a:bodyPr/>
          <a:lstStyle/>
          <a:p>
            <a:fld id="{70133BA3-915E-40FD-9457-E8943266DEF0}" type="slidenum">
              <a:rPr lang="en-GB" smtClean="0"/>
              <a:t>‹#›</a:t>
            </a:fld>
            <a:endParaRPr lang="en-GB"/>
          </a:p>
        </p:txBody>
      </p:sp>
    </p:spTree>
    <p:extLst>
      <p:ext uri="{BB962C8B-B14F-4D97-AF65-F5344CB8AC3E}">
        <p14:creationId xmlns:p14="http://schemas.microsoft.com/office/powerpoint/2010/main" val="39195419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FCAEDE-DE94-5F21-B061-A6D7590C7264}"/>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0470F7C-5D3A-6A4C-A4EC-9BB08E91CD4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29CDC2FB-CB9E-8403-B679-D54D2BD044D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410A60E8-9CF5-3CDA-48E2-BB86815F4143}"/>
              </a:ext>
            </a:extLst>
          </p:cNvPr>
          <p:cNvSpPr>
            <a:spLocks noGrp="1"/>
          </p:cNvSpPr>
          <p:nvPr>
            <p:ph type="dt" sz="half" idx="10"/>
          </p:nvPr>
        </p:nvSpPr>
        <p:spPr/>
        <p:txBody>
          <a:bodyPr/>
          <a:lstStyle/>
          <a:p>
            <a:fld id="{F4D673E2-C32E-4500-963A-8862E88C2D10}" type="datetimeFigureOut">
              <a:rPr lang="en-GB" smtClean="0"/>
              <a:t>18/03/2026</a:t>
            </a:fld>
            <a:endParaRPr lang="en-GB"/>
          </a:p>
        </p:txBody>
      </p:sp>
      <p:sp>
        <p:nvSpPr>
          <p:cNvPr id="6" name="Footer Placeholder 5">
            <a:extLst>
              <a:ext uri="{FF2B5EF4-FFF2-40B4-BE49-F238E27FC236}">
                <a16:creationId xmlns:a16="http://schemas.microsoft.com/office/drawing/2014/main" id="{283C58A2-06B4-BE84-97E3-46275271EAF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C5BFC0E-DA31-772A-547D-6BE9AA611351}"/>
              </a:ext>
            </a:extLst>
          </p:cNvPr>
          <p:cNvSpPr>
            <a:spLocks noGrp="1"/>
          </p:cNvSpPr>
          <p:nvPr>
            <p:ph type="sldNum" sz="quarter" idx="12"/>
          </p:nvPr>
        </p:nvSpPr>
        <p:spPr/>
        <p:txBody>
          <a:bodyPr/>
          <a:lstStyle/>
          <a:p>
            <a:fld id="{70133BA3-915E-40FD-9457-E8943266DEF0}" type="slidenum">
              <a:rPr lang="en-GB" smtClean="0"/>
              <a:t>‹#›</a:t>
            </a:fld>
            <a:endParaRPr lang="en-GB"/>
          </a:p>
        </p:txBody>
      </p:sp>
    </p:spTree>
    <p:extLst>
      <p:ext uri="{BB962C8B-B14F-4D97-AF65-F5344CB8AC3E}">
        <p14:creationId xmlns:p14="http://schemas.microsoft.com/office/powerpoint/2010/main" val="16724732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BA8E65-B530-057B-F08A-81BB04177229}"/>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82FFF7E-EFB8-871F-E67A-BA962D8A5D9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2794C6A-D089-16BA-76CC-26E78D7D920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AE06707E-DD0C-2431-06DA-9DC2488F62D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FF76397-F126-9EE0-F163-BF5D88B22BB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E8246BAC-567D-D28B-BDB8-110144293753}"/>
              </a:ext>
            </a:extLst>
          </p:cNvPr>
          <p:cNvSpPr>
            <a:spLocks noGrp="1"/>
          </p:cNvSpPr>
          <p:nvPr>
            <p:ph type="dt" sz="half" idx="10"/>
          </p:nvPr>
        </p:nvSpPr>
        <p:spPr/>
        <p:txBody>
          <a:bodyPr/>
          <a:lstStyle/>
          <a:p>
            <a:fld id="{F4D673E2-C32E-4500-963A-8862E88C2D10}" type="datetimeFigureOut">
              <a:rPr lang="en-GB" smtClean="0"/>
              <a:t>18/03/2026</a:t>
            </a:fld>
            <a:endParaRPr lang="en-GB"/>
          </a:p>
        </p:txBody>
      </p:sp>
      <p:sp>
        <p:nvSpPr>
          <p:cNvPr id="8" name="Footer Placeholder 7">
            <a:extLst>
              <a:ext uri="{FF2B5EF4-FFF2-40B4-BE49-F238E27FC236}">
                <a16:creationId xmlns:a16="http://schemas.microsoft.com/office/drawing/2014/main" id="{39FAC1C8-573D-F675-206D-5B4355E9B3C7}"/>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713AE907-B31F-59F7-8EDC-2788CE499A56}"/>
              </a:ext>
            </a:extLst>
          </p:cNvPr>
          <p:cNvSpPr>
            <a:spLocks noGrp="1"/>
          </p:cNvSpPr>
          <p:nvPr>
            <p:ph type="sldNum" sz="quarter" idx="12"/>
          </p:nvPr>
        </p:nvSpPr>
        <p:spPr/>
        <p:txBody>
          <a:bodyPr/>
          <a:lstStyle/>
          <a:p>
            <a:fld id="{70133BA3-915E-40FD-9457-E8943266DEF0}" type="slidenum">
              <a:rPr lang="en-GB" smtClean="0"/>
              <a:t>‹#›</a:t>
            </a:fld>
            <a:endParaRPr lang="en-GB"/>
          </a:p>
        </p:txBody>
      </p:sp>
    </p:spTree>
    <p:extLst>
      <p:ext uri="{BB962C8B-B14F-4D97-AF65-F5344CB8AC3E}">
        <p14:creationId xmlns:p14="http://schemas.microsoft.com/office/powerpoint/2010/main" val="14076814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00D6B5-4238-D581-2440-D953CF640FFF}"/>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91D5C02A-128D-DB3C-97AB-BA0CBE38B7C6}"/>
              </a:ext>
            </a:extLst>
          </p:cNvPr>
          <p:cNvSpPr>
            <a:spLocks noGrp="1"/>
          </p:cNvSpPr>
          <p:nvPr>
            <p:ph type="dt" sz="half" idx="10"/>
          </p:nvPr>
        </p:nvSpPr>
        <p:spPr/>
        <p:txBody>
          <a:bodyPr/>
          <a:lstStyle/>
          <a:p>
            <a:fld id="{F4D673E2-C32E-4500-963A-8862E88C2D10}" type="datetimeFigureOut">
              <a:rPr lang="en-GB" smtClean="0"/>
              <a:t>18/03/2026</a:t>
            </a:fld>
            <a:endParaRPr lang="en-GB"/>
          </a:p>
        </p:txBody>
      </p:sp>
      <p:sp>
        <p:nvSpPr>
          <p:cNvPr id="4" name="Footer Placeholder 3">
            <a:extLst>
              <a:ext uri="{FF2B5EF4-FFF2-40B4-BE49-F238E27FC236}">
                <a16:creationId xmlns:a16="http://schemas.microsoft.com/office/drawing/2014/main" id="{475BB53E-9DB6-1D87-3E52-F69E718C1954}"/>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EAB7A899-EA46-97F4-0EEE-85F939B45A92}"/>
              </a:ext>
            </a:extLst>
          </p:cNvPr>
          <p:cNvSpPr>
            <a:spLocks noGrp="1"/>
          </p:cNvSpPr>
          <p:nvPr>
            <p:ph type="sldNum" sz="quarter" idx="12"/>
          </p:nvPr>
        </p:nvSpPr>
        <p:spPr/>
        <p:txBody>
          <a:bodyPr/>
          <a:lstStyle/>
          <a:p>
            <a:fld id="{70133BA3-915E-40FD-9457-E8943266DEF0}" type="slidenum">
              <a:rPr lang="en-GB" smtClean="0"/>
              <a:t>‹#›</a:t>
            </a:fld>
            <a:endParaRPr lang="en-GB"/>
          </a:p>
        </p:txBody>
      </p:sp>
    </p:spTree>
    <p:extLst>
      <p:ext uri="{BB962C8B-B14F-4D97-AF65-F5344CB8AC3E}">
        <p14:creationId xmlns:p14="http://schemas.microsoft.com/office/powerpoint/2010/main" val="2200972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1DDBE1E-44FC-2DF2-47B6-A3650652F352}"/>
              </a:ext>
            </a:extLst>
          </p:cNvPr>
          <p:cNvSpPr>
            <a:spLocks noGrp="1"/>
          </p:cNvSpPr>
          <p:nvPr>
            <p:ph type="dt" sz="half" idx="10"/>
          </p:nvPr>
        </p:nvSpPr>
        <p:spPr/>
        <p:txBody>
          <a:bodyPr/>
          <a:lstStyle/>
          <a:p>
            <a:fld id="{F4D673E2-C32E-4500-963A-8862E88C2D10}" type="datetimeFigureOut">
              <a:rPr lang="en-GB" smtClean="0"/>
              <a:t>18/03/2026</a:t>
            </a:fld>
            <a:endParaRPr lang="en-GB"/>
          </a:p>
        </p:txBody>
      </p:sp>
      <p:sp>
        <p:nvSpPr>
          <p:cNvPr id="3" name="Footer Placeholder 2">
            <a:extLst>
              <a:ext uri="{FF2B5EF4-FFF2-40B4-BE49-F238E27FC236}">
                <a16:creationId xmlns:a16="http://schemas.microsoft.com/office/drawing/2014/main" id="{C21155CE-7654-FD2B-05E9-DB151599D4F6}"/>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0E056677-260A-E4E8-2578-6C94E7A16A5C}"/>
              </a:ext>
            </a:extLst>
          </p:cNvPr>
          <p:cNvSpPr>
            <a:spLocks noGrp="1"/>
          </p:cNvSpPr>
          <p:nvPr>
            <p:ph type="sldNum" sz="quarter" idx="12"/>
          </p:nvPr>
        </p:nvSpPr>
        <p:spPr/>
        <p:txBody>
          <a:bodyPr/>
          <a:lstStyle/>
          <a:p>
            <a:fld id="{70133BA3-915E-40FD-9457-E8943266DEF0}" type="slidenum">
              <a:rPr lang="en-GB" smtClean="0"/>
              <a:t>‹#›</a:t>
            </a:fld>
            <a:endParaRPr lang="en-GB"/>
          </a:p>
        </p:txBody>
      </p:sp>
    </p:spTree>
    <p:extLst>
      <p:ext uri="{BB962C8B-B14F-4D97-AF65-F5344CB8AC3E}">
        <p14:creationId xmlns:p14="http://schemas.microsoft.com/office/powerpoint/2010/main" val="24675274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806E70-3E04-D61D-F7A5-5ED4FD5B0F7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B845D4A-06C1-6016-1CEC-0F074E70CAF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3B09AAB1-38AE-ED9F-D51B-A25A1D1CA58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C577745-2915-21AB-9311-C07FA84AAF64}"/>
              </a:ext>
            </a:extLst>
          </p:cNvPr>
          <p:cNvSpPr>
            <a:spLocks noGrp="1"/>
          </p:cNvSpPr>
          <p:nvPr>
            <p:ph type="dt" sz="half" idx="10"/>
          </p:nvPr>
        </p:nvSpPr>
        <p:spPr/>
        <p:txBody>
          <a:bodyPr/>
          <a:lstStyle/>
          <a:p>
            <a:fld id="{F4D673E2-C32E-4500-963A-8862E88C2D10}" type="datetimeFigureOut">
              <a:rPr lang="en-GB" smtClean="0"/>
              <a:t>18/03/2026</a:t>
            </a:fld>
            <a:endParaRPr lang="en-GB"/>
          </a:p>
        </p:txBody>
      </p:sp>
      <p:sp>
        <p:nvSpPr>
          <p:cNvPr id="6" name="Footer Placeholder 5">
            <a:extLst>
              <a:ext uri="{FF2B5EF4-FFF2-40B4-BE49-F238E27FC236}">
                <a16:creationId xmlns:a16="http://schemas.microsoft.com/office/drawing/2014/main" id="{C1C4A9D5-65A9-3B9C-61CF-31B08CCDD6E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9B0BFBF-DEC3-B2A9-E7A9-55805569277A}"/>
              </a:ext>
            </a:extLst>
          </p:cNvPr>
          <p:cNvSpPr>
            <a:spLocks noGrp="1"/>
          </p:cNvSpPr>
          <p:nvPr>
            <p:ph type="sldNum" sz="quarter" idx="12"/>
          </p:nvPr>
        </p:nvSpPr>
        <p:spPr/>
        <p:txBody>
          <a:bodyPr/>
          <a:lstStyle/>
          <a:p>
            <a:fld id="{70133BA3-915E-40FD-9457-E8943266DEF0}" type="slidenum">
              <a:rPr lang="en-GB" smtClean="0"/>
              <a:t>‹#›</a:t>
            </a:fld>
            <a:endParaRPr lang="en-GB"/>
          </a:p>
        </p:txBody>
      </p:sp>
    </p:spTree>
    <p:extLst>
      <p:ext uri="{BB962C8B-B14F-4D97-AF65-F5344CB8AC3E}">
        <p14:creationId xmlns:p14="http://schemas.microsoft.com/office/powerpoint/2010/main" val="25008664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D35C85-DA08-4A52-64A9-F8ACCC62D94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AB31C883-DA94-5463-4B49-49E63364E9A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A0F5687B-DA75-CB07-7FD3-458BDDE67F4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29C61AB-13DE-EA0B-E8E5-E78FC52675DE}"/>
              </a:ext>
            </a:extLst>
          </p:cNvPr>
          <p:cNvSpPr>
            <a:spLocks noGrp="1"/>
          </p:cNvSpPr>
          <p:nvPr>
            <p:ph type="dt" sz="half" idx="10"/>
          </p:nvPr>
        </p:nvSpPr>
        <p:spPr/>
        <p:txBody>
          <a:bodyPr/>
          <a:lstStyle/>
          <a:p>
            <a:fld id="{F4D673E2-C32E-4500-963A-8862E88C2D10}" type="datetimeFigureOut">
              <a:rPr lang="en-GB" smtClean="0"/>
              <a:t>18/03/2026</a:t>
            </a:fld>
            <a:endParaRPr lang="en-GB"/>
          </a:p>
        </p:txBody>
      </p:sp>
      <p:sp>
        <p:nvSpPr>
          <p:cNvPr id="6" name="Footer Placeholder 5">
            <a:extLst>
              <a:ext uri="{FF2B5EF4-FFF2-40B4-BE49-F238E27FC236}">
                <a16:creationId xmlns:a16="http://schemas.microsoft.com/office/drawing/2014/main" id="{B815B91F-1517-0D2B-D617-E1C70F29CAA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9B5C4D8-90B4-CE9D-4656-B330647434D2}"/>
              </a:ext>
            </a:extLst>
          </p:cNvPr>
          <p:cNvSpPr>
            <a:spLocks noGrp="1"/>
          </p:cNvSpPr>
          <p:nvPr>
            <p:ph type="sldNum" sz="quarter" idx="12"/>
          </p:nvPr>
        </p:nvSpPr>
        <p:spPr/>
        <p:txBody>
          <a:bodyPr/>
          <a:lstStyle/>
          <a:p>
            <a:fld id="{70133BA3-915E-40FD-9457-E8943266DEF0}" type="slidenum">
              <a:rPr lang="en-GB" smtClean="0"/>
              <a:t>‹#›</a:t>
            </a:fld>
            <a:endParaRPr lang="en-GB"/>
          </a:p>
        </p:txBody>
      </p:sp>
    </p:spTree>
    <p:extLst>
      <p:ext uri="{BB962C8B-B14F-4D97-AF65-F5344CB8AC3E}">
        <p14:creationId xmlns:p14="http://schemas.microsoft.com/office/powerpoint/2010/main" val="623040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462F9DC-15C3-E5FD-9252-8A5DCB2C7D8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8A099E0-4F25-2D8E-C1A8-A5E52D2890A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721EF81-4F09-6436-8020-0A27431F619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F4D673E2-C32E-4500-963A-8862E88C2D10}" type="datetimeFigureOut">
              <a:rPr lang="en-GB" smtClean="0"/>
              <a:t>18/03/2026</a:t>
            </a:fld>
            <a:endParaRPr lang="en-GB"/>
          </a:p>
        </p:txBody>
      </p:sp>
      <p:sp>
        <p:nvSpPr>
          <p:cNvPr id="5" name="Footer Placeholder 4">
            <a:extLst>
              <a:ext uri="{FF2B5EF4-FFF2-40B4-BE49-F238E27FC236}">
                <a16:creationId xmlns:a16="http://schemas.microsoft.com/office/drawing/2014/main" id="{E709CEC0-1183-349C-8886-AC023EEF6C5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B9A1AC94-7082-BF64-BF66-39DD2947F8A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70133BA3-915E-40FD-9457-E8943266DEF0}" type="slidenum">
              <a:rPr lang="en-GB" smtClean="0"/>
              <a:t>‹#›</a:t>
            </a:fld>
            <a:endParaRPr lang="en-GB"/>
          </a:p>
        </p:txBody>
      </p:sp>
    </p:spTree>
    <p:extLst>
      <p:ext uri="{BB962C8B-B14F-4D97-AF65-F5344CB8AC3E}">
        <p14:creationId xmlns:p14="http://schemas.microsoft.com/office/powerpoint/2010/main" val="29934235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1.xml.rels><?xml version="1.0" encoding="UTF-8" standalone="yes"?>
<Relationships xmlns="http://schemas.openxmlformats.org/package/2006/relationships"><Relationship Id="rId3" Type="http://schemas.openxmlformats.org/officeDocument/2006/relationships/hyperlink" Target="https://www.csacentre.org.uk/research-resources/practice-resources/signs-and-indicators/" TargetMode="External"/><Relationship Id="rId2" Type="http://schemas.openxmlformats.org/officeDocument/2006/relationships/hyperlink" Target="https://www.csacentre.org.uk/research-resources/practice-resources/communicating-with-children/"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2.mp4"/><Relationship Id="rId1" Type="http://schemas.microsoft.com/office/2007/relationships/media" Target="../media/media2.mp4"/><Relationship Id="rId5" Type="http://schemas.openxmlformats.org/officeDocument/2006/relationships/image" Target="../media/image2.png"/><Relationship Id="rId4" Type="http://schemas.openxmlformats.org/officeDocument/2006/relationships/notesSlide" Target="../notesSlides/notesSlide8.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1.png"/><Relationship Id="rId4"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E30439A-8A5B-46EC-8283-9B6B031D40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5CEAD642-85CF-4750-8432-7C80C901F0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27"/>
            <a:ext cx="12192001" cy="6858000"/>
          </a:xfrm>
          <a:prstGeom prst="rect">
            <a:avLst/>
          </a:prstGeom>
          <a:gradFill>
            <a:gsLst>
              <a:gs pos="0">
                <a:srgbClr val="000000"/>
              </a:gs>
              <a:gs pos="100000">
                <a:schemeClr val="accent1">
                  <a:lumMod val="75000"/>
                </a:schemeClr>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FA33EEAE-15D5-4119-8C1E-89D943F911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455521" y="-1720"/>
            <a:ext cx="11750040" cy="6840685"/>
          </a:xfrm>
          <a:prstGeom prst="rect">
            <a:avLst/>
          </a:prstGeom>
          <a:gradFill>
            <a:gsLst>
              <a:gs pos="21000">
                <a:schemeClr val="accent1">
                  <a:lumMod val="50000"/>
                  <a:alpha val="61000"/>
                </a:schemeClr>
              </a:gs>
              <a:gs pos="100000">
                <a:schemeClr val="accent1">
                  <a:alpha val="0"/>
                </a:schemeClr>
              </a:gs>
            </a:gsLst>
            <a:lin ang="21594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730D8B3B-9B80-4025-B934-26DC7D7CD2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06054" y="-1291"/>
            <a:ext cx="3608179" cy="6858864"/>
          </a:xfrm>
          <a:prstGeom prst="rect">
            <a:avLst/>
          </a:prstGeom>
          <a:gradFill>
            <a:gsLst>
              <a:gs pos="0">
                <a:schemeClr val="accent1">
                  <a:lumMod val="75000"/>
                  <a:alpha val="0"/>
                </a:schemeClr>
              </a:gs>
              <a:gs pos="99000">
                <a:srgbClr val="000000">
                  <a:alpha val="41000"/>
                </a:srgbClr>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B5A1B09C-1565-46F8-B70F-621C5EB48A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5274173">
            <a:off x="6059728" y="779270"/>
            <a:ext cx="4967533" cy="4988390"/>
          </a:xfrm>
          <a:prstGeom prst="ellipse">
            <a:avLst/>
          </a:prstGeom>
          <a:gradFill>
            <a:gsLst>
              <a:gs pos="0">
                <a:schemeClr val="accent1">
                  <a:alpha val="24000"/>
                </a:schemeClr>
              </a:gs>
              <a:gs pos="79000">
                <a:schemeClr val="accent1">
                  <a:lumMod val="60000"/>
                  <a:lumOff val="40000"/>
                  <a:alpha val="0"/>
                </a:schemeClr>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35CDE65C-7B72-7C4A-2114-977D05D9DB0F}"/>
              </a:ext>
            </a:extLst>
          </p:cNvPr>
          <p:cNvSpPr>
            <a:spLocks noGrp="1"/>
          </p:cNvSpPr>
          <p:nvPr>
            <p:ph type="ctrTitle"/>
          </p:nvPr>
        </p:nvSpPr>
        <p:spPr>
          <a:xfrm>
            <a:off x="1386865" y="818984"/>
            <a:ext cx="6596245" cy="3268520"/>
          </a:xfrm>
        </p:spPr>
        <p:txBody>
          <a:bodyPr>
            <a:normAutofit/>
          </a:bodyPr>
          <a:lstStyle/>
          <a:p>
            <a:pPr algn="r"/>
            <a:r>
              <a:rPr lang="en-GB" sz="4800">
                <a:solidFill>
                  <a:srgbClr val="FFFFFF"/>
                </a:solidFill>
              </a:rPr>
              <a:t>CSA</a:t>
            </a:r>
          </a:p>
        </p:txBody>
      </p:sp>
      <p:sp>
        <p:nvSpPr>
          <p:cNvPr id="18" name="Rectangle 17">
            <a:extLst>
              <a:ext uri="{FF2B5EF4-FFF2-40B4-BE49-F238E27FC236}">
                <a16:creationId xmlns:a16="http://schemas.microsoft.com/office/drawing/2014/main" id="{8C516CC8-80AC-446C-A56E-9F54B72104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6314" y="4480038"/>
            <a:ext cx="12179371" cy="2377962"/>
          </a:xfrm>
          <a:prstGeom prst="rect">
            <a:avLst/>
          </a:prstGeom>
          <a:gradFill>
            <a:gsLst>
              <a:gs pos="0">
                <a:schemeClr val="accent1">
                  <a:lumMod val="75000"/>
                  <a:alpha val="50000"/>
                </a:schemeClr>
              </a:gs>
              <a:gs pos="99000">
                <a:srgbClr val="000000">
                  <a:alpha val="34000"/>
                </a:srgb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a:extLst>
              <a:ext uri="{FF2B5EF4-FFF2-40B4-BE49-F238E27FC236}">
                <a16:creationId xmlns:a16="http://schemas.microsoft.com/office/drawing/2014/main" id="{D76675B7-670A-F5F1-B0AE-0403854818B8}"/>
              </a:ext>
            </a:extLst>
          </p:cNvPr>
          <p:cNvSpPr>
            <a:spLocks noGrp="1"/>
          </p:cNvSpPr>
          <p:nvPr>
            <p:ph type="subTitle" idx="1"/>
          </p:nvPr>
        </p:nvSpPr>
        <p:spPr>
          <a:xfrm>
            <a:off x="1931874" y="4797188"/>
            <a:ext cx="6051236" cy="1241828"/>
          </a:xfrm>
        </p:spPr>
        <p:txBody>
          <a:bodyPr>
            <a:normAutofit/>
          </a:bodyPr>
          <a:lstStyle/>
          <a:p>
            <a:pPr algn="r"/>
            <a:r>
              <a:rPr lang="en-GB">
                <a:solidFill>
                  <a:srgbClr val="FFFFFF"/>
                </a:solidFill>
              </a:rPr>
              <a:t>Communicating with children</a:t>
            </a:r>
          </a:p>
        </p:txBody>
      </p:sp>
      <p:sp>
        <p:nvSpPr>
          <p:cNvPr id="20" name="Rectangle 19">
            <a:extLst>
              <a:ext uri="{FF2B5EF4-FFF2-40B4-BE49-F238E27FC236}">
                <a16:creationId xmlns:a16="http://schemas.microsoft.com/office/drawing/2014/main" id="{53947E58-F088-49F1-A3D1-DEA690192E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6967085" y="1632660"/>
            <a:ext cx="6857572" cy="3592258"/>
          </a:xfrm>
          <a:prstGeom prst="rect">
            <a:avLst/>
          </a:prstGeom>
          <a:gradFill>
            <a:gsLst>
              <a:gs pos="0">
                <a:schemeClr val="accent1">
                  <a:lumMod val="75000"/>
                  <a:alpha val="50000"/>
                </a:schemeClr>
              </a:gs>
              <a:gs pos="99000">
                <a:srgbClr val="000000">
                  <a:alpha val="0"/>
                </a:srgbClr>
              </a:gs>
            </a:gsLst>
            <a:lin ang="15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043019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256B2C21-A230-48C0-8DF1-C46611373C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3847E18C-932D-4C95-AABA-FEC7C9499A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3150CB11-0C61-439E-910F-5787759E72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Freeform: Shape 16">
            <a:extLst>
              <a:ext uri="{FF2B5EF4-FFF2-40B4-BE49-F238E27FC236}">
                <a16:creationId xmlns:a16="http://schemas.microsoft.com/office/drawing/2014/main" id="{43F8A58B-5155-44CE-A5FF-7647B47D0A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9" name="Rectangle 18">
            <a:extLst>
              <a:ext uri="{FF2B5EF4-FFF2-40B4-BE49-F238E27FC236}">
                <a16:creationId xmlns:a16="http://schemas.microsoft.com/office/drawing/2014/main" id="{443F2ACA-E6D6-4028-82DD-F03C262D5D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5" y="1410079"/>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963E522-94D3-4FB3-D2BB-10508DA6F2A6}"/>
              </a:ext>
            </a:extLst>
          </p:cNvPr>
          <p:cNvSpPr>
            <a:spLocks noGrp="1"/>
          </p:cNvSpPr>
          <p:nvPr>
            <p:ph type="title"/>
          </p:nvPr>
        </p:nvSpPr>
        <p:spPr>
          <a:xfrm>
            <a:off x="586478" y="1683756"/>
            <a:ext cx="3115265" cy="2396359"/>
          </a:xfrm>
        </p:spPr>
        <p:txBody>
          <a:bodyPr anchor="b">
            <a:normAutofit/>
          </a:bodyPr>
          <a:lstStyle/>
          <a:p>
            <a:pPr algn="r"/>
            <a:r>
              <a:rPr lang="en-GB" sz="4000" b="1">
                <a:solidFill>
                  <a:srgbClr val="FFFFFF"/>
                </a:solidFill>
              </a:rPr>
              <a:t>Not being believed</a:t>
            </a:r>
            <a:endParaRPr lang="en-GB" sz="4000">
              <a:solidFill>
                <a:srgbClr val="FFFFFF"/>
              </a:solidFill>
            </a:endParaRPr>
          </a:p>
        </p:txBody>
      </p:sp>
      <p:graphicFrame>
        <p:nvGraphicFramePr>
          <p:cNvPr id="5" name="Content Placeholder 2">
            <a:extLst>
              <a:ext uri="{FF2B5EF4-FFF2-40B4-BE49-F238E27FC236}">
                <a16:creationId xmlns:a16="http://schemas.microsoft.com/office/drawing/2014/main" id="{5DC6820B-3C7C-CAB3-46B2-1511D93FD255}"/>
              </a:ext>
            </a:extLst>
          </p:cNvPr>
          <p:cNvGraphicFramePr>
            <a:graphicFrameLocks noGrp="1"/>
          </p:cNvGraphicFramePr>
          <p:nvPr>
            <p:ph idx="1"/>
            <p:extLst>
              <p:ext uri="{D42A27DB-BD31-4B8C-83A1-F6EECF244321}">
                <p14:modId xmlns:p14="http://schemas.microsoft.com/office/powerpoint/2010/main" val="2556184659"/>
              </p:ext>
            </p:extLst>
          </p:nvPr>
        </p:nvGraphicFramePr>
        <p:xfrm>
          <a:off x="4905052" y="750440"/>
          <a:ext cx="6666833" cy="54539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195303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14F742-FA27-CE8E-2780-45EC7AEA6985}"/>
              </a:ext>
            </a:extLst>
          </p:cNvPr>
          <p:cNvSpPr>
            <a:spLocks noGrp="1"/>
          </p:cNvSpPr>
          <p:nvPr>
            <p:ph type="title"/>
          </p:nvPr>
        </p:nvSpPr>
        <p:spPr/>
        <p:txBody>
          <a:bodyPr/>
          <a:lstStyle/>
          <a:p>
            <a:r>
              <a:rPr lang="en-GB" dirty="0"/>
              <a:t>Resources to use in practice.</a:t>
            </a:r>
          </a:p>
        </p:txBody>
      </p:sp>
      <p:sp>
        <p:nvSpPr>
          <p:cNvPr id="3" name="Content Placeholder 2">
            <a:extLst>
              <a:ext uri="{FF2B5EF4-FFF2-40B4-BE49-F238E27FC236}">
                <a16:creationId xmlns:a16="http://schemas.microsoft.com/office/drawing/2014/main" id="{28B58038-C32D-3B4B-A742-779AE05370FE}"/>
              </a:ext>
            </a:extLst>
          </p:cNvPr>
          <p:cNvSpPr>
            <a:spLocks noGrp="1"/>
          </p:cNvSpPr>
          <p:nvPr>
            <p:ph idx="1"/>
          </p:nvPr>
        </p:nvSpPr>
        <p:spPr/>
        <p:txBody>
          <a:bodyPr/>
          <a:lstStyle/>
          <a:p>
            <a:r>
              <a:rPr lang="en-GB" dirty="0"/>
              <a:t>    </a:t>
            </a:r>
            <a:r>
              <a:rPr lang="en-GB" dirty="0">
                <a:hlinkClick r:id="rId2"/>
              </a:rPr>
              <a:t>Communicating with children | CSA Centre</a:t>
            </a:r>
            <a:endParaRPr lang="en-GB" dirty="0"/>
          </a:p>
          <a:p>
            <a:endParaRPr lang="en-GB" dirty="0"/>
          </a:p>
          <a:p>
            <a:r>
              <a:rPr lang="en-GB" dirty="0">
                <a:hlinkClick r:id="rId3"/>
              </a:rPr>
              <a:t>Signs and indicators of child sexual abuse | CSA Centre</a:t>
            </a:r>
            <a:endParaRPr lang="en-GB" dirty="0"/>
          </a:p>
          <a:p>
            <a:endParaRPr lang="en-GB" dirty="0"/>
          </a:p>
        </p:txBody>
      </p:sp>
    </p:spTree>
    <p:extLst>
      <p:ext uri="{BB962C8B-B14F-4D97-AF65-F5344CB8AC3E}">
        <p14:creationId xmlns:p14="http://schemas.microsoft.com/office/powerpoint/2010/main" val="12669603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B47E325-F564-473F-9B0C-28F8E6686749}"/>
              </a:ext>
            </a:extLst>
          </p:cNvPr>
          <p:cNvSpPr>
            <a:spLocks noGrp="1"/>
          </p:cNvSpPr>
          <p:nvPr>
            <p:ph type="sldNum" sz="quarter" idx="12"/>
          </p:nvPr>
        </p:nvSpPr>
        <p:spPr/>
        <p:txBody>
          <a:bodyPr/>
          <a:lstStyle/>
          <a:p>
            <a:fld id="{5512AD5A-2C28-1D42-B971-4292A709C8F6}" type="slidenum">
              <a:rPr lang="en-US" smtClean="0"/>
              <a:pPr/>
              <a:t>12</a:t>
            </a:fld>
            <a:endParaRPr lang="en-US"/>
          </a:p>
        </p:txBody>
      </p:sp>
      <p:pic>
        <p:nvPicPr>
          <p:cNvPr id="5" name="14 - Communicating with Children FINAL HD Subtitled_01">
            <a:hlinkClick r:id="" action="ppaction://media"/>
            <a:extLst>
              <a:ext uri="{FF2B5EF4-FFF2-40B4-BE49-F238E27FC236}">
                <a16:creationId xmlns:a16="http://schemas.microsoft.com/office/drawing/2014/main" id="{1EB29C85-1B8A-7DB0-E2EB-F77085B2F728}"/>
              </a:ext>
            </a:extLst>
          </p:cNvPr>
          <p:cNvPicPr>
            <a:picLocks noGrp="1" noChangeAspect="1"/>
          </p:cNvPicPr>
          <p:nvPr>
            <p:ph idx="1"/>
            <a:videoFile r:link="rId2"/>
            <p:extLst>
              <p:ext uri="{DAA4B4D4-6D71-4841-9C94-3DE7FCFB9230}">
                <p14:media xmlns:p14="http://schemas.microsoft.com/office/powerpoint/2010/main" r:embed="rId1"/>
              </p:ext>
            </p:extLst>
          </p:nvPr>
        </p:nvPicPr>
        <p:blipFill>
          <a:blip r:embed="rId5"/>
          <a:stretch>
            <a:fillRect/>
          </a:stretch>
        </p:blipFill>
        <p:spPr>
          <a:xfrm>
            <a:off x="0" y="0"/>
            <a:ext cx="12192000" cy="6857808"/>
          </a:xfrm>
        </p:spPr>
      </p:pic>
    </p:spTree>
    <p:extLst>
      <p:ext uri="{BB962C8B-B14F-4D97-AF65-F5344CB8AC3E}">
        <p14:creationId xmlns:p14="http://schemas.microsoft.com/office/powerpoint/2010/main" val="2318334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81984"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A8384FB5-9ADC-4DDC-881B-597D56F5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3" name="Rectangle 1032">
            <a:extLst>
              <a:ext uri="{FF2B5EF4-FFF2-40B4-BE49-F238E27FC236}">
                <a16:creationId xmlns:a16="http://schemas.microsoft.com/office/drawing/2014/main" id="{91E5A9A7-95C6-4F4F-B00E-C82E07FE62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7539" y="1417538"/>
            <a:ext cx="6875818" cy="4040744"/>
          </a:xfrm>
          <a:prstGeom prst="rect">
            <a:avLst/>
          </a:prstGeom>
          <a:gradFill>
            <a:gsLst>
              <a:gs pos="0">
                <a:srgbClr val="000000"/>
              </a:gs>
              <a:gs pos="100000">
                <a:schemeClr val="accent1">
                  <a:lumMod val="75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35" name="Rectangle 1034">
            <a:extLst>
              <a:ext uri="{FF2B5EF4-FFF2-40B4-BE49-F238E27FC236}">
                <a16:creationId xmlns:a16="http://schemas.microsoft.com/office/drawing/2014/main" id="{D07DD2DE-F619-49DD-B5E7-03A290FF4E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58495" y="2660473"/>
            <a:ext cx="4355594" cy="4038603"/>
          </a:xfrm>
          <a:prstGeom prst="rect">
            <a:avLst/>
          </a:prstGeom>
          <a:gradFill>
            <a:gsLst>
              <a:gs pos="0">
                <a:schemeClr val="accent1">
                  <a:alpha val="50000"/>
                </a:schemeClr>
              </a:gs>
              <a:gs pos="100000">
                <a:schemeClr val="accent1">
                  <a:lumMod val="50000"/>
                  <a:alpha val="0"/>
                </a:scheme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7" name="Rectangle 1036">
            <a:extLst>
              <a:ext uri="{FF2B5EF4-FFF2-40B4-BE49-F238E27FC236}">
                <a16:creationId xmlns:a16="http://schemas.microsoft.com/office/drawing/2014/main" id="{85149191-5F60-4A28-AAFF-039F96B0F3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1180882" y="1638085"/>
            <a:ext cx="6857572" cy="3581401"/>
          </a:xfrm>
          <a:prstGeom prst="rect">
            <a:avLst/>
          </a:prstGeom>
          <a:gradFill>
            <a:gsLst>
              <a:gs pos="0">
                <a:srgbClr val="000000">
                  <a:alpha val="59000"/>
                </a:srgbClr>
              </a:gs>
              <a:gs pos="69000">
                <a:schemeClr val="accent1">
                  <a:alpha val="0"/>
                </a:scheme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39" name="Freeform: Shape 1038">
            <a:extLst>
              <a:ext uri="{FF2B5EF4-FFF2-40B4-BE49-F238E27FC236}">
                <a16:creationId xmlns:a16="http://schemas.microsoft.com/office/drawing/2014/main" id="{F8260ED5-17F7-4158-B241-D51DD4CF1B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747355" y="1201312"/>
            <a:ext cx="4808302" cy="4088666"/>
          </a:xfrm>
          <a:custGeom>
            <a:avLst/>
            <a:gdLst>
              <a:gd name="connsiteX0" fmla="*/ 48844 w 4808302"/>
              <a:gd name="connsiteY0" fmla="*/ 2888671 h 4088666"/>
              <a:gd name="connsiteX1" fmla="*/ 0 w 4808302"/>
              <a:gd name="connsiteY1" fmla="*/ 2404151 h 4088666"/>
              <a:gd name="connsiteX2" fmla="*/ 2404151 w 4808302"/>
              <a:gd name="connsiteY2" fmla="*/ 0 h 4088666"/>
              <a:gd name="connsiteX3" fmla="*/ 4808302 w 4808302"/>
              <a:gd name="connsiteY3" fmla="*/ 2404151 h 4088666"/>
              <a:gd name="connsiteX4" fmla="*/ 4700216 w 4808302"/>
              <a:gd name="connsiteY4" fmla="*/ 3119072 h 4088666"/>
              <a:gd name="connsiteX5" fmla="*/ 4643143 w 4808302"/>
              <a:gd name="connsiteY5" fmla="*/ 3275009 h 4088666"/>
              <a:gd name="connsiteX6" fmla="*/ 690093 w 4808302"/>
              <a:gd name="connsiteY6" fmla="*/ 4088666 h 4088666"/>
              <a:gd name="connsiteX7" fmla="*/ 548991 w 4808302"/>
              <a:gd name="connsiteY7" fmla="*/ 3933414 h 4088666"/>
              <a:gd name="connsiteX8" fmla="*/ 48844 w 4808302"/>
              <a:gd name="connsiteY8" fmla="*/ 2888671 h 408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08302" h="4088666">
                <a:moveTo>
                  <a:pt x="48844" y="2888671"/>
                </a:moveTo>
                <a:cubicBezTo>
                  <a:pt x="16818" y="2732167"/>
                  <a:pt x="0" y="2570123"/>
                  <a:pt x="0" y="2404151"/>
                </a:cubicBezTo>
                <a:cubicBezTo>
                  <a:pt x="0" y="1076375"/>
                  <a:pt x="1076375" y="0"/>
                  <a:pt x="2404151" y="0"/>
                </a:cubicBezTo>
                <a:cubicBezTo>
                  <a:pt x="3731927" y="0"/>
                  <a:pt x="4808302" y="1076375"/>
                  <a:pt x="4808302" y="2404151"/>
                </a:cubicBezTo>
                <a:cubicBezTo>
                  <a:pt x="4808302" y="2653109"/>
                  <a:pt x="4770461" y="2893229"/>
                  <a:pt x="4700216" y="3119072"/>
                </a:cubicBezTo>
                <a:lnTo>
                  <a:pt x="4643143" y="3275009"/>
                </a:lnTo>
                <a:lnTo>
                  <a:pt x="690093" y="4088666"/>
                </a:lnTo>
                <a:lnTo>
                  <a:pt x="548991" y="3933414"/>
                </a:lnTo>
                <a:cubicBezTo>
                  <a:pt x="304015" y="3636572"/>
                  <a:pt x="128908" y="3279932"/>
                  <a:pt x="48844" y="2888671"/>
                </a:cubicBezTo>
                <a:close/>
              </a:path>
            </a:pathLst>
          </a:custGeom>
          <a:gradFill>
            <a:gsLst>
              <a:gs pos="39000">
                <a:schemeClr val="accent1">
                  <a:lumMod val="60000"/>
                  <a:lumOff val="40000"/>
                  <a:alpha val="0"/>
                </a:schemeClr>
              </a:gs>
              <a:gs pos="100000">
                <a:schemeClr val="accent1">
                  <a:lumMod val="75000"/>
                  <a:alpha val="26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6E62A894-868B-A962-A9BE-7AE74EE69B1B}"/>
              </a:ext>
            </a:extLst>
          </p:cNvPr>
          <p:cNvSpPr>
            <a:spLocks noGrp="1"/>
          </p:cNvSpPr>
          <p:nvPr>
            <p:ph type="title"/>
          </p:nvPr>
        </p:nvSpPr>
        <p:spPr>
          <a:xfrm>
            <a:off x="660041" y="2767106"/>
            <a:ext cx="2880828" cy="3071906"/>
          </a:xfrm>
        </p:spPr>
        <p:txBody>
          <a:bodyPr vert="horz" lIns="91440" tIns="45720" rIns="91440" bIns="45720" rtlCol="0" anchor="t">
            <a:normAutofit/>
          </a:bodyPr>
          <a:lstStyle/>
          <a:p>
            <a:r>
              <a:rPr lang="en-US" sz="4000" kern="1200">
                <a:solidFill>
                  <a:srgbClr val="FFFFFF"/>
                </a:solidFill>
                <a:latin typeface="+mj-lt"/>
                <a:ea typeface="+mj-ea"/>
                <a:cs typeface="+mj-cs"/>
              </a:rPr>
              <a:t>Signs and Indicator Guide</a:t>
            </a:r>
          </a:p>
        </p:txBody>
      </p:sp>
      <p:pic>
        <p:nvPicPr>
          <p:cNvPr id="1026" name="Picture 2">
            <a:extLst>
              <a:ext uri="{FF2B5EF4-FFF2-40B4-BE49-F238E27FC236}">
                <a16:creationId xmlns:a16="http://schemas.microsoft.com/office/drawing/2014/main" id="{F02F7D50-011E-E45C-5867-FBBFA4A12C36}"/>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bwMode="auto">
          <a:xfrm>
            <a:off x="5975408" y="467208"/>
            <a:ext cx="4279788" cy="59235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60857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CD77115-EFFB-7348-D977-E87AD9CE8C06}"/>
              </a:ext>
            </a:extLst>
          </p:cNvPr>
          <p:cNvSpPr>
            <a:spLocks noGrp="1"/>
          </p:cNvSpPr>
          <p:nvPr>
            <p:ph type="title"/>
          </p:nvPr>
        </p:nvSpPr>
        <p:spPr>
          <a:xfrm>
            <a:off x="1371599" y="294538"/>
            <a:ext cx="9895951" cy="1033669"/>
          </a:xfrm>
        </p:spPr>
        <p:txBody>
          <a:bodyPr>
            <a:normAutofit/>
          </a:bodyPr>
          <a:lstStyle/>
          <a:p>
            <a:r>
              <a:rPr lang="en-GB" sz="4000" dirty="0">
                <a:solidFill>
                  <a:srgbClr val="FFFFFF"/>
                </a:solidFill>
              </a:rPr>
              <a:t>Context</a:t>
            </a:r>
          </a:p>
        </p:txBody>
      </p:sp>
      <p:sp>
        <p:nvSpPr>
          <p:cNvPr id="3" name="Content Placeholder 2">
            <a:extLst>
              <a:ext uri="{FF2B5EF4-FFF2-40B4-BE49-F238E27FC236}">
                <a16:creationId xmlns:a16="http://schemas.microsoft.com/office/drawing/2014/main" id="{64A8B2C8-291C-DAA3-8111-3BAD47099503}"/>
              </a:ext>
            </a:extLst>
          </p:cNvPr>
          <p:cNvSpPr>
            <a:spLocks noGrp="1"/>
          </p:cNvSpPr>
          <p:nvPr>
            <p:ph idx="1"/>
          </p:nvPr>
        </p:nvSpPr>
        <p:spPr>
          <a:xfrm>
            <a:off x="1371599" y="2318197"/>
            <a:ext cx="9724031" cy="3683358"/>
          </a:xfrm>
        </p:spPr>
        <p:txBody>
          <a:bodyPr anchor="ctr">
            <a:normAutofit/>
          </a:bodyPr>
          <a:lstStyle/>
          <a:p>
            <a:pPr marL="0" indent="0">
              <a:buNone/>
            </a:pPr>
            <a:r>
              <a:rPr lang="en-GB" sz="2000" dirty="0"/>
              <a:t>Professionals often worry about how to start a conversation with a child, what words to use, and what should be avoided, as health professionals you are already skilled in holding difficult conversations. </a:t>
            </a:r>
          </a:p>
          <a:p>
            <a:pPr marL="0" indent="0">
              <a:buNone/>
            </a:pPr>
            <a:r>
              <a:rPr lang="en-GB" sz="2000" dirty="0"/>
              <a:t>There is so much that those working across all areas of health can do to give children the confidence and opportunity to communicate about sexual abuse.</a:t>
            </a:r>
          </a:p>
        </p:txBody>
      </p:sp>
    </p:spTree>
    <p:extLst>
      <p:ext uri="{BB962C8B-B14F-4D97-AF65-F5344CB8AC3E}">
        <p14:creationId xmlns:p14="http://schemas.microsoft.com/office/powerpoint/2010/main" val="24194293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42513AF-117F-E5AC-9369-0236F768B99D}"/>
              </a:ext>
            </a:extLst>
          </p:cNvPr>
          <p:cNvSpPr/>
          <p:nvPr/>
        </p:nvSpPr>
        <p:spPr>
          <a:xfrm>
            <a:off x="704851" y="6134100"/>
            <a:ext cx="2133600" cy="628893"/>
          </a:xfrm>
          <a:prstGeom prst="rect">
            <a:avLst/>
          </a:prstGeom>
          <a:solidFill>
            <a:srgbClr val="ECEBEC"/>
          </a:solidFill>
          <a:ln>
            <a:solidFill>
              <a:srgbClr val="ECEBE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GB" sz="1600" b="1">
              <a:solidFill>
                <a:schemeClr val="bg1"/>
              </a:solidFill>
            </a:endParaRPr>
          </a:p>
        </p:txBody>
      </p:sp>
      <p:sp>
        <p:nvSpPr>
          <p:cNvPr id="2" name="Title 1"/>
          <p:cNvSpPr>
            <a:spLocks noGrp="1"/>
          </p:cNvSpPr>
          <p:nvPr>
            <p:ph type="title"/>
          </p:nvPr>
        </p:nvSpPr>
        <p:spPr/>
        <p:txBody>
          <a:bodyPr>
            <a:normAutofit/>
          </a:bodyPr>
          <a:lstStyle/>
          <a:p>
            <a:br>
              <a:rPr lang="en-GB"/>
            </a:br>
            <a:endParaRPr lang="en-GB"/>
          </a:p>
        </p:txBody>
      </p:sp>
      <p:sp>
        <p:nvSpPr>
          <p:cNvPr id="4" name="Slide Number Placeholder 3"/>
          <p:cNvSpPr>
            <a:spLocks noGrp="1"/>
          </p:cNvSpPr>
          <p:nvPr>
            <p:ph type="sldNum" sz="quarter" idx="12"/>
          </p:nvPr>
        </p:nvSpPr>
        <p:spPr/>
        <p:txBody>
          <a:bodyPr/>
          <a:lstStyle/>
          <a:p>
            <a:fld id="{5512AD5A-2C28-1D42-B971-4292A709C8F6}" type="slidenum">
              <a:rPr lang="en-US" smtClean="0">
                <a:solidFill>
                  <a:srgbClr val="555859"/>
                </a:solidFill>
              </a:rPr>
              <a:pPr/>
              <a:t>3</a:t>
            </a:fld>
            <a:endParaRPr lang="en-US">
              <a:solidFill>
                <a:srgbClr val="555859"/>
              </a:solidFill>
            </a:endParaRPr>
          </a:p>
        </p:txBody>
      </p:sp>
      <p:pic>
        <p:nvPicPr>
          <p:cNvPr id="5" name="Say Something NSPCC">
            <a:hlinkClick r:id="" action="ppaction://media"/>
            <a:extLst>
              <a:ext uri="{FF2B5EF4-FFF2-40B4-BE49-F238E27FC236}">
                <a16:creationId xmlns:a16="http://schemas.microsoft.com/office/drawing/2014/main" id="{1828F2FB-8677-4B97-8A91-59D4350C0C4F}"/>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0" y="0"/>
            <a:ext cx="12192000" cy="6858000"/>
          </a:xfrm>
          <a:prstGeom prst="rect">
            <a:avLst/>
          </a:prstGeom>
          <a:ln>
            <a:solidFill>
              <a:srgbClr val="4472C4"/>
            </a:solidFill>
          </a:ln>
        </p:spPr>
      </p:pic>
    </p:spTree>
    <p:extLst>
      <p:ext uri="{BB962C8B-B14F-4D97-AF65-F5344CB8AC3E}">
        <p14:creationId xmlns:p14="http://schemas.microsoft.com/office/powerpoint/2010/main" val="4126546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6000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6" name="Rectangle 45">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0"/>
            <a:ext cx="12191998" cy="2170031"/>
          </a:xfrm>
          <a:prstGeom prst="rect">
            <a:avLst/>
          </a:prstGeom>
          <a:gradFill>
            <a:gsLst>
              <a:gs pos="0">
                <a:srgbClr val="000000">
                  <a:alpha val="96000"/>
                </a:srgbClr>
              </a:gs>
              <a:gs pos="100000">
                <a:schemeClr val="accent1">
                  <a:lumMod val="75000"/>
                </a:schemeClr>
              </a:gs>
            </a:gsLst>
            <a:lin ang="19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082819" y="0"/>
            <a:ext cx="4097211" cy="2170661"/>
          </a:xfrm>
          <a:prstGeom prst="rect">
            <a:avLst/>
          </a:prstGeom>
          <a:gradFill>
            <a:gsLst>
              <a:gs pos="19000">
                <a:schemeClr val="accent1">
                  <a:lumMod val="50000"/>
                  <a:alpha val="68000"/>
                </a:schemeClr>
              </a:gs>
              <a:gs pos="100000">
                <a:schemeClr val="accent1">
                  <a:alpha val="48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51">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5010646" y="-5010043"/>
            <a:ext cx="2170709" cy="12192000"/>
          </a:xfrm>
          <a:prstGeom prst="rect">
            <a:avLst/>
          </a:prstGeom>
          <a:gradFill>
            <a:gsLst>
              <a:gs pos="23000">
                <a:schemeClr val="accent1">
                  <a:lumMod val="75000"/>
                  <a:alpha val="16000"/>
                </a:schemeClr>
              </a:gs>
              <a:gs pos="99000">
                <a:srgbClr val="000000">
                  <a:alpha val="45000"/>
                </a:srgbClr>
              </a:gs>
            </a:gsLst>
            <a:lin ang="21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95E6648C-9F48-1169-F4F2-A9108C1CD655}"/>
              </a:ext>
            </a:extLst>
          </p:cNvPr>
          <p:cNvSpPr>
            <a:spLocks noGrp="1"/>
          </p:cNvSpPr>
          <p:nvPr>
            <p:ph type="title"/>
          </p:nvPr>
        </p:nvSpPr>
        <p:spPr>
          <a:xfrm>
            <a:off x="1383564" y="348865"/>
            <a:ext cx="9718111" cy="1576446"/>
          </a:xfrm>
        </p:spPr>
        <p:txBody>
          <a:bodyPr anchor="ctr">
            <a:normAutofit/>
          </a:bodyPr>
          <a:lstStyle/>
          <a:p>
            <a:r>
              <a:rPr lang="en-GB" sz="3700" dirty="0">
                <a:solidFill>
                  <a:srgbClr val="FFFFFF"/>
                </a:solidFill>
              </a:rPr>
              <a:t>Children face a number of barriers that prevent them communicating about CSA to professionals. </a:t>
            </a:r>
          </a:p>
        </p:txBody>
      </p:sp>
      <p:graphicFrame>
        <p:nvGraphicFramePr>
          <p:cNvPr id="5" name="Content Placeholder 2">
            <a:extLst>
              <a:ext uri="{FF2B5EF4-FFF2-40B4-BE49-F238E27FC236}">
                <a16:creationId xmlns:a16="http://schemas.microsoft.com/office/drawing/2014/main" id="{5364094B-28FE-0F9B-40D9-7736A643D6A3}"/>
              </a:ext>
            </a:extLst>
          </p:cNvPr>
          <p:cNvGraphicFramePr>
            <a:graphicFrameLocks noGrp="1"/>
          </p:cNvGraphicFramePr>
          <p:nvPr>
            <p:ph idx="1"/>
            <p:extLst>
              <p:ext uri="{D42A27DB-BD31-4B8C-83A1-F6EECF244321}">
                <p14:modId xmlns:p14="http://schemas.microsoft.com/office/powerpoint/2010/main" val="3824207769"/>
              </p:ext>
            </p:extLst>
          </p:nvPr>
        </p:nvGraphicFramePr>
        <p:xfrm>
          <a:off x="644056" y="2615979"/>
          <a:ext cx="10927829" cy="36894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6690108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EE2AD96-B495-4E06-9291-B71706F728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53CF6D67-C5A8-4ADD-9E8E-1E38CA1D31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638515" y="639280"/>
            <a:ext cx="6858000" cy="5579440"/>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86909FA0-B515-4681-B7A8-FA281D133B9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393206" y="395206"/>
            <a:ext cx="6346209" cy="5576080"/>
          </a:xfrm>
          <a:prstGeom prst="rect">
            <a:avLst/>
          </a:prstGeom>
          <a:gradFill>
            <a:gsLst>
              <a:gs pos="0">
                <a:srgbClr val="000000">
                  <a:alpha val="0"/>
                </a:srgbClr>
              </a:gs>
              <a:gs pos="99000">
                <a:schemeClr val="accent1">
                  <a:alpha val="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21C9FE86-FCC3-4A31-AA1C-C882262B7F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528907" y="2818967"/>
            <a:ext cx="2501979" cy="5576080"/>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7D96243B-ECED-4B71-8E06-AE9A285EAD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425002" y="852793"/>
            <a:ext cx="6858001" cy="5152412"/>
          </a:xfrm>
          <a:prstGeom prst="rect">
            <a:avLst/>
          </a:prstGeom>
          <a:gradFill>
            <a:gsLst>
              <a:gs pos="0">
                <a:srgbClr val="000000">
                  <a:alpha val="0"/>
                </a:srgbClr>
              </a:gs>
              <a:gs pos="99000">
                <a:schemeClr val="accent1">
                  <a:alpha val="11000"/>
                </a:scheme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A09989E4-EFDC-4A90-A633-E0525FB413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818753" y="1128497"/>
            <a:ext cx="4318303" cy="4318303"/>
          </a:xfrm>
          <a:prstGeom prst="ellipse">
            <a:avLst/>
          </a:prstGeom>
          <a:gradFill>
            <a:gsLst>
              <a:gs pos="39000">
                <a:schemeClr val="accent1">
                  <a:alpha val="0"/>
                </a:schemeClr>
              </a:gs>
              <a:gs pos="100000">
                <a:schemeClr val="accent1">
                  <a:lumMod val="60000"/>
                  <a:lumOff val="40000"/>
                  <a:alpha val="15000"/>
                </a:scheme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DF551BE-7F40-6170-BE7A-F43CED42B474}"/>
              </a:ext>
            </a:extLst>
          </p:cNvPr>
          <p:cNvSpPr>
            <a:spLocks noGrp="1"/>
          </p:cNvSpPr>
          <p:nvPr>
            <p:ph type="title"/>
          </p:nvPr>
        </p:nvSpPr>
        <p:spPr>
          <a:xfrm>
            <a:off x="826396" y="586855"/>
            <a:ext cx="4230100" cy="3387497"/>
          </a:xfrm>
        </p:spPr>
        <p:txBody>
          <a:bodyPr anchor="b">
            <a:normAutofit/>
          </a:bodyPr>
          <a:lstStyle/>
          <a:p>
            <a:pPr algn="r"/>
            <a:r>
              <a:rPr lang="en-GB" sz="4000">
                <a:solidFill>
                  <a:srgbClr val="FFFFFF"/>
                </a:solidFill>
              </a:rPr>
              <a:t>Additional barriers may include</a:t>
            </a:r>
            <a:br>
              <a:rPr lang="en-GB" sz="4000">
                <a:solidFill>
                  <a:srgbClr val="FFFFFF"/>
                </a:solidFill>
              </a:rPr>
            </a:br>
            <a:endParaRPr lang="en-GB" sz="4000">
              <a:solidFill>
                <a:srgbClr val="FFFFFF"/>
              </a:solidFill>
            </a:endParaRPr>
          </a:p>
        </p:txBody>
      </p:sp>
      <p:sp>
        <p:nvSpPr>
          <p:cNvPr id="17" name="Content Placeholder 2">
            <a:extLst>
              <a:ext uri="{FF2B5EF4-FFF2-40B4-BE49-F238E27FC236}">
                <a16:creationId xmlns:a16="http://schemas.microsoft.com/office/drawing/2014/main" id="{BBAE5046-E2A1-90F6-1D4D-88105F102281}"/>
              </a:ext>
            </a:extLst>
          </p:cNvPr>
          <p:cNvSpPr>
            <a:spLocks noGrp="1"/>
          </p:cNvSpPr>
          <p:nvPr>
            <p:ph idx="1"/>
          </p:nvPr>
        </p:nvSpPr>
        <p:spPr>
          <a:xfrm>
            <a:off x="6503158" y="649480"/>
            <a:ext cx="4862447" cy="5546047"/>
          </a:xfrm>
        </p:spPr>
        <p:txBody>
          <a:bodyPr anchor="ctr">
            <a:normAutofit/>
          </a:bodyPr>
          <a:lstStyle/>
          <a:p>
            <a:r>
              <a:rPr lang="en-GB" sz="2000"/>
              <a:t>Childs sexuality</a:t>
            </a:r>
          </a:p>
          <a:p>
            <a:r>
              <a:rPr lang="en-GB" sz="2000"/>
              <a:t>Ethnicity</a:t>
            </a:r>
          </a:p>
          <a:p>
            <a:r>
              <a:rPr lang="en-GB" sz="2000"/>
              <a:t>Religious and cultural beliefs</a:t>
            </a:r>
          </a:p>
          <a:p>
            <a:r>
              <a:rPr lang="en-GB" sz="2000"/>
              <a:t>Childs relationship with abuser</a:t>
            </a:r>
          </a:p>
          <a:p>
            <a:r>
              <a:rPr lang="en-GB" sz="2000"/>
              <a:t>Disability and special educational needs.</a:t>
            </a:r>
          </a:p>
          <a:p>
            <a:endParaRPr lang="en-GB" sz="2000"/>
          </a:p>
        </p:txBody>
      </p:sp>
    </p:spTree>
    <p:extLst>
      <p:ext uri="{BB962C8B-B14F-4D97-AF65-F5344CB8AC3E}">
        <p14:creationId xmlns:p14="http://schemas.microsoft.com/office/powerpoint/2010/main" val="25013912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5D1AD6-E022-AFCC-6AC5-8E4173CEE031}"/>
              </a:ext>
            </a:extLst>
          </p:cNvPr>
          <p:cNvSpPr>
            <a:spLocks noGrp="1"/>
          </p:cNvSpPr>
          <p:nvPr>
            <p:ph type="title"/>
          </p:nvPr>
        </p:nvSpPr>
        <p:spPr/>
        <p:txBody>
          <a:bodyPr/>
          <a:lstStyle/>
          <a:p>
            <a:r>
              <a:rPr lang="en-GB" b="1" dirty="0"/>
              <a:t>Talking to the child</a:t>
            </a:r>
            <a:endParaRPr lang="en-GB" dirty="0"/>
          </a:p>
        </p:txBody>
      </p:sp>
      <p:sp>
        <p:nvSpPr>
          <p:cNvPr id="3" name="Content Placeholder 2">
            <a:extLst>
              <a:ext uri="{FF2B5EF4-FFF2-40B4-BE49-F238E27FC236}">
                <a16:creationId xmlns:a16="http://schemas.microsoft.com/office/drawing/2014/main" id="{07215C10-9B99-992D-8D9B-958C558AF71C}"/>
              </a:ext>
            </a:extLst>
          </p:cNvPr>
          <p:cNvSpPr>
            <a:spLocks noGrp="1"/>
          </p:cNvSpPr>
          <p:nvPr>
            <p:ph idx="1"/>
          </p:nvPr>
        </p:nvSpPr>
        <p:spPr/>
        <p:txBody>
          <a:bodyPr>
            <a:normAutofit fontScale="85000" lnSpcReduction="20000"/>
          </a:bodyPr>
          <a:lstStyle/>
          <a:p>
            <a:pPr fontAlgn="base"/>
            <a:r>
              <a:rPr lang="en-GB" dirty="0"/>
              <a:t>Comment rather than interpret – </a:t>
            </a:r>
            <a:r>
              <a:rPr lang="en-GB" b="1" dirty="0"/>
              <a:t>“I notice you crying”</a:t>
            </a:r>
            <a:r>
              <a:rPr lang="en-US" dirty="0"/>
              <a:t>​</a:t>
            </a:r>
          </a:p>
          <a:p>
            <a:pPr fontAlgn="base"/>
            <a:r>
              <a:rPr lang="en-GB" dirty="0"/>
              <a:t>Open a door – </a:t>
            </a:r>
            <a:r>
              <a:rPr lang="en-GB" b="1" dirty="0"/>
              <a:t>“I am here”</a:t>
            </a:r>
            <a:r>
              <a:rPr lang="en-US" dirty="0"/>
              <a:t>​</a:t>
            </a:r>
          </a:p>
          <a:p>
            <a:pPr fontAlgn="base"/>
            <a:r>
              <a:rPr lang="en-GB" dirty="0"/>
              <a:t>Be aware of your body language</a:t>
            </a:r>
            <a:r>
              <a:rPr lang="en-US" dirty="0"/>
              <a:t>​</a:t>
            </a:r>
          </a:p>
          <a:p>
            <a:pPr fontAlgn="base"/>
            <a:r>
              <a:rPr lang="en-GB" dirty="0"/>
              <a:t>Give the child time </a:t>
            </a:r>
            <a:r>
              <a:rPr lang="en-GB" b="1" dirty="0"/>
              <a:t>“I’m going to come and see you again next week and we can talk a bit more about this if you would like to”</a:t>
            </a:r>
            <a:r>
              <a:rPr lang="en-GB" dirty="0"/>
              <a:t>​</a:t>
            </a:r>
          </a:p>
          <a:p>
            <a:pPr fontAlgn="base"/>
            <a:r>
              <a:rPr lang="en-GB" dirty="0"/>
              <a:t>Use resources - </a:t>
            </a:r>
            <a:r>
              <a:rPr lang="en-GB" b="1" dirty="0"/>
              <a:t>“I’m going to show you an online resource so that if there is something that is worrying you, you can work out how to get some help”</a:t>
            </a:r>
            <a:r>
              <a:rPr lang="en-US" dirty="0"/>
              <a:t>​</a:t>
            </a:r>
          </a:p>
          <a:p>
            <a:pPr fontAlgn="base"/>
            <a:r>
              <a:rPr lang="en-GB" dirty="0"/>
              <a:t>Give them an alterative - Suggest a third person example and talk about that person. </a:t>
            </a:r>
            <a:r>
              <a:rPr lang="en-GB" b="1" dirty="0"/>
              <a:t>E.g. If you had a friend who was experiencing something difficult, what do you think would stop them telling? Or help them tell? </a:t>
            </a:r>
            <a:r>
              <a:rPr lang="en-US" dirty="0"/>
              <a:t>​</a:t>
            </a:r>
          </a:p>
          <a:p>
            <a:pPr fontAlgn="base"/>
            <a:endParaRPr lang="en-GB" dirty="0"/>
          </a:p>
          <a:p>
            <a:pPr fontAlgn="base"/>
            <a:r>
              <a:rPr lang="en-GB" b="1" dirty="0"/>
              <a:t>And……….</a:t>
            </a:r>
            <a:endParaRPr lang="en-US" dirty="0"/>
          </a:p>
          <a:p>
            <a:endParaRPr lang="en-GB" dirty="0"/>
          </a:p>
        </p:txBody>
      </p:sp>
    </p:spTree>
    <p:extLst>
      <p:ext uri="{BB962C8B-B14F-4D97-AF65-F5344CB8AC3E}">
        <p14:creationId xmlns:p14="http://schemas.microsoft.com/office/powerpoint/2010/main" val="24029234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5B8EC2-DF13-1921-DE71-8F2F10165731}"/>
              </a:ext>
            </a:extLst>
          </p:cNvPr>
          <p:cNvSpPr>
            <a:spLocks noGrp="1"/>
          </p:cNvSpPr>
          <p:nvPr>
            <p:ph type="title"/>
          </p:nvPr>
        </p:nvSpPr>
        <p:spPr/>
        <p:txBody>
          <a:bodyPr/>
          <a:lstStyle/>
          <a:p>
            <a:r>
              <a:rPr lang="en-GB" b="1" dirty="0"/>
              <a:t>Let them know what will happen if they tell</a:t>
            </a:r>
            <a:r>
              <a:rPr lang="en-GB" dirty="0"/>
              <a:t>​</a:t>
            </a:r>
          </a:p>
        </p:txBody>
      </p:sp>
      <p:sp>
        <p:nvSpPr>
          <p:cNvPr id="3" name="Content Placeholder 2">
            <a:extLst>
              <a:ext uri="{FF2B5EF4-FFF2-40B4-BE49-F238E27FC236}">
                <a16:creationId xmlns:a16="http://schemas.microsoft.com/office/drawing/2014/main" id="{05FED018-A495-BFC8-8B2F-30589FDD19D9}"/>
              </a:ext>
            </a:extLst>
          </p:cNvPr>
          <p:cNvSpPr>
            <a:spLocks noGrp="1"/>
          </p:cNvSpPr>
          <p:nvPr>
            <p:ph idx="1"/>
          </p:nvPr>
        </p:nvSpPr>
        <p:spPr/>
        <p:txBody>
          <a:bodyPr/>
          <a:lstStyle/>
          <a:p>
            <a:br>
              <a:rPr lang="en-GB" dirty="0"/>
            </a:br>
            <a:r>
              <a:rPr lang="en-GB" dirty="0"/>
              <a:t>​</a:t>
            </a:r>
            <a:br>
              <a:rPr lang="en-GB" dirty="0"/>
            </a:br>
            <a:r>
              <a:rPr lang="en-GB" i="1" dirty="0"/>
              <a:t>“The only grown up that spoke to me about what would happen if I spoke about my abuse was the person who was abusing me.”</a:t>
            </a:r>
            <a:r>
              <a:rPr lang="en-GB" dirty="0"/>
              <a:t>​</a:t>
            </a:r>
          </a:p>
          <a:p>
            <a:endParaRPr lang="en-GB" dirty="0"/>
          </a:p>
          <a:p>
            <a:r>
              <a:rPr lang="en-GB" dirty="0"/>
              <a:t>(May Baxter-Thornton)</a:t>
            </a:r>
          </a:p>
        </p:txBody>
      </p:sp>
    </p:spTree>
    <p:extLst>
      <p:ext uri="{BB962C8B-B14F-4D97-AF65-F5344CB8AC3E}">
        <p14:creationId xmlns:p14="http://schemas.microsoft.com/office/powerpoint/2010/main" val="16425884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205674-1FE2-ED2A-94F9-833B5AC61BFE}"/>
              </a:ext>
            </a:extLst>
          </p:cNvPr>
          <p:cNvSpPr>
            <a:spLocks noGrp="1"/>
          </p:cNvSpPr>
          <p:nvPr>
            <p:ph type="title"/>
          </p:nvPr>
        </p:nvSpPr>
        <p:spPr>
          <a:xfrm>
            <a:off x="838200" y="-925033"/>
            <a:ext cx="10515600" cy="2615721"/>
          </a:xfrm>
        </p:spPr>
        <p:txBody>
          <a:bodyPr/>
          <a:lstStyle/>
          <a:p>
            <a:br>
              <a:rPr lang="en-GB" b="1" dirty="0"/>
            </a:br>
            <a:br>
              <a:rPr lang="en-GB" b="1" dirty="0"/>
            </a:br>
            <a:r>
              <a:rPr lang="en-GB" b="1" dirty="0"/>
              <a:t>Taking a graduated approach</a:t>
            </a:r>
            <a:endParaRPr lang="en-GB" dirty="0"/>
          </a:p>
        </p:txBody>
      </p:sp>
      <p:sp>
        <p:nvSpPr>
          <p:cNvPr id="3" name="Content Placeholder 2">
            <a:extLst>
              <a:ext uri="{FF2B5EF4-FFF2-40B4-BE49-F238E27FC236}">
                <a16:creationId xmlns:a16="http://schemas.microsoft.com/office/drawing/2014/main" id="{9D4DEC79-9745-9B17-FA73-0011FB4486E8}"/>
              </a:ext>
            </a:extLst>
          </p:cNvPr>
          <p:cNvSpPr>
            <a:spLocks noGrp="1"/>
          </p:cNvSpPr>
          <p:nvPr>
            <p:ph idx="1"/>
          </p:nvPr>
        </p:nvSpPr>
        <p:spPr/>
        <p:txBody>
          <a:bodyPr/>
          <a:lstStyle/>
          <a:p>
            <a:endParaRPr lang="en-GB" dirty="0"/>
          </a:p>
        </p:txBody>
      </p:sp>
      <p:sp>
        <p:nvSpPr>
          <p:cNvPr id="4" name="Rounded Rectangular Callout 4">
            <a:extLst>
              <a:ext uri="{FF2B5EF4-FFF2-40B4-BE49-F238E27FC236}">
                <a16:creationId xmlns:a16="http://schemas.microsoft.com/office/drawing/2014/main" id="{1D55E8E3-16E9-8EBD-BC32-508CE7641FBB}"/>
              </a:ext>
            </a:extLst>
          </p:cNvPr>
          <p:cNvSpPr/>
          <p:nvPr/>
        </p:nvSpPr>
        <p:spPr>
          <a:xfrm>
            <a:off x="1010018" y="2095721"/>
            <a:ext cx="2365200" cy="1177917"/>
          </a:xfrm>
          <a:prstGeom prst="wedgeRoundRectCallout">
            <a:avLst>
              <a:gd name="adj1" fmla="val -25994"/>
              <a:gd name="adj2" fmla="val 92495"/>
              <a:gd name="adj3" fmla="val 1666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GB" sz="1400" dirty="0">
                <a:solidFill>
                  <a:srgbClr val="FFFFFF"/>
                </a:solidFill>
                <a:latin typeface="Arial"/>
              </a:rPr>
              <a:t>“I have noticed you don’t seem yourself at the moment”</a:t>
            </a:r>
          </a:p>
        </p:txBody>
      </p:sp>
      <p:sp>
        <p:nvSpPr>
          <p:cNvPr id="5" name="Rounded Rectangular Callout 6">
            <a:extLst>
              <a:ext uri="{FF2B5EF4-FFF2-40B4-BE49-F238E27FC236}">
                <a16:creationId xmlns:a16="http://schemas.microsoft.com/office/drawing/2014/main" id="{D9B3ACBC-1D1F-2FF6-1925-236CA14B8CDB}"/>
              </a:ext>
            </a:extLst>
          </p:cNvPr>
          <p:cNvSpPr/>
          <p:nvPr/>
        </p:nvSpPr>
        <p:spPr>
          <a:xfrm>
            <a:off x="1010018" y="3793424"/>
            <a:ext cx="2365200" cy="770192"/>
          </a:xfrm>
          <a:prstGeom prst="wedgeRoundRectCallout">
            <a:avLst>
              <a:gd name="adj1" fmla="val 27621"/>
              <a:gd name="adj2" fmla="val 77443"/>
              <a:gd name="adj3" fmla="val 1666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GB" sz="1400" dirty="0">
                <a:solidFill>
                  <a:srgbClr val="FFFFFF"/>
                </a:solidFill>
                <a:latin typeface="Arial"/>
              </a:rPr>
              <a:t>“I have noticed you shouting a lot at the moment” </a:t>
            </a:r>
          </a:p>
        </p:txBody>
      </p:sp>
      <p:sp>
        <p:nvSpPr>
          <p:cNvPr id="6" name="Rounded Rectangular Callout 5">
            <a:extLst>
              <a:ext uri="{FF2B5EF4-FFF2-40B4-BE49-F238E27FC236}">
                <a16:creationId xmlns:a16="http://schemas.microsoft.com/office/drawing/2014/main" id="{6E653279-1ADE-BE7F-04E2-AE6006C506D4}"/>
              </a:ext>
            </a:extLst>
          </p:cNvPr>
          <p:cNvSpPr/>
          <p:nvPr/>
        </p:nvSpPr>
        <p:spPr>
          <a:xfrm>
            <a:off x="1072221" y="5303632"/>
            <a:ext cx="2363282" cy="857249"/>
          </a:xfrm>
          <a:prstGeom prst="wedgeRoundRectCallout">
            <a:avLst>
              <a:gd name="adj1" fmla="val 12232"/>
              <a:gd name="adj2" fmla="val -79529"/>
              <a:gd name="adj3" fmla="val 1666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GB" sz="1400">
                <a:solidFill>
                  <a:srgbClr val="FFFFFF"/>
                </a:solidFill>
                <a:latin typeface="Arial"/>
              </a:rPr>
              <a:t>“I notice you are very quiet at the moment”</a:t>
            </a:r>
          </a:p>
        </p:txBody>
      </p:sp>
      <p:sp>
        <p:nvSpPr>
          <p:cNvPr id="7" name="Rounded Rectangular Callout 7">
            <a:extLst>
              <a:ext uri="{FF2B5EF4-FFF2-40B4-BE49-F238E27FC236}">
                <a16:creationId xmlns:a16="http://schemas.microsoft.com/office/drawing/2014/main" id="{81BC8720-F6DD-A450-4EE2-DF8E461EB1D2}"/>
              </a:ext>
            </a:extLst>
          </p:cNvPr>
          <p:cNvSpPr/>
          <p:nvPr/>
        </p:nvSpPr>
        <p:spPr>
          <a:xfrm>
            <a:off x="5624622" y="2242103"/>
            <a:ext cx="1590491" cy="854002"/>
          </a:xfrm>
          <a:prstGeom prst="wedgeRoundRectCallout">
            <a:avLst>
              <a:gd name="adj1" fmla="val -3608"/>
              <a:gd name="adj2" fmla="val 98278"/>
              <a:gd name="adj3" fmla="val 16667"/>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GB" sz="1400">
                <a:solidFill>
                  <a:srgbClr val="FFFFFF"/>
                </a:solidFill>
                <a:latin typeface="Arial"/>
              </a:rPr>
              <a:t>“Help me understand”</a:t>
            </a:r>
          </a:p>
        </p:txBody>
      </p:sp>
      <p:sp>
        <p:nvSpPr>
          <p:cNvPr id="8" name="Rounded Rectangular Callout 8">
            <a:extLst>
              <a:ext uri="{FF2B5EF4-FFF2-40B4-BE49-F238E27FC236}">
                <a16:creationId xmlns:a16="http://schemas.microsoft.com/office/drawing/2014/main" id="{2E49F290-4187-B76B-1AA0-BAC1EB66B033}"/>
              </a:ext>
            </a:extLst>
          </p:cNvPr>
          <p:cNvSpPr/>
          <p:nvPr/>
        </p:nvSpPr>
        <p:spPr>
          <a:xfrm>
            <a:off x="5624622" y="3710416"/>
            <a:ext cx="1590492" cy="853200"/>
          </a:xfrm>
          <a:prstGeom prst="wedgeRoundRectCallout">
            <a:avLst>
              <a:gd name="adj1" fmla="val 17640"/>
              <a:gd name="adj2" fmla="val 110833"/>
              <a:gd name="adj3" fmla="val 16667"/>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GB" sz="1400" dirty="0">
                <a:solidFill>
                  <a:srgbClr val="FFFFFF"/>
                </a:solidFill>
                <a:latin typeface="Arial"/>
              </a:rPr>
              <a:t>“Can you tell me more about that”</a:t>
            </a:r>
          </a:p>
        </p:txBody>
      </p:sp>
      <p:sp>
        <p:nvSpPr>
          <p:cNvPr id="9" name="Rounded Rectangular Callout 9">
            <a:extLst>
              <a:ext uri="{FF2B5EF4-FFF2-40B4-BE49-F238E27FC236}">
                <a16:creationId xmlns:a16="http://schemas.microsoft.com/office/drawing/2014/main" id="{7DC37863-BCEC-1C3C-5A1C-3C7F1EC5B3B2}"/>
              </a:ext>
            </a:extLst>
          </p:cNvPr>
          <p:cNvSpPr/>
          <p:nvPr/>
        </p:nvSpPr>
        <p:spPr>
          <a:xfrm>
            <a:off x="5486400" y="5220586"/>
            <a:ext cx="1903228" cy="980816"/>
          </a:xfrm>
          <a:prstGeom prst="wedgeRoundRectCallout">
            <a:avLst>
              <a:gd name="adj1" fmla="val -40205"/>
              <a:gd name="adj2" fmla="val -83102"/>
              <a:gd name="adj3" fmla="val 16667"/>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GB" sz="1400" dirty="0">
                <a:solidFill>
                  <a:srgbClr val="FFFFFF"/>
                </a:solidFill>
                <a:latin typeface="Arial"/>
              </a:rPr>
              <a:t>“I have noticed X and would like to understand more about that”</a:t>
            </a:r>
          </a:p>
        </p:txBody>
      </p:sp>
      <p:sp>
        <p:nvSpPr>
          <p:cNvPr id="10" name="Rounded Rectangular Callout 9">
            <a:extLst>
              <a:ext uri="{FF2B5EF4-FFF2-40B4-BE49-F238E27FC236}">
                <a16:creationId xmlns:a16="http://schemas.microsoft.com/office/drawing/2014/main" id="{05E13442-807E-6B88-C6F1-C3897EE50F0B}"/>
              </a:ext>
            </a:extLst>
          </p:cNvPr>
          <p:cNvSpPr/>
          <p:nvPr/>
        </p:nvSpPr>
        <p:spPr>
          <a:xfrm>
            <a:off x="8336908" y="1905079"/>
            <a:ext cx="2845074" cy="2591279"/>
          </a:xfrm>
          <a:prstGeom prst="wedgeRoundRectCallout">
            <a:avLst>
              <a:gd name="adj1" fmla="val -74433"/>
              <a:gd name="adj2" fmla="val -23098"/>
              <a:gd name="adj3" fmla="val 1666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GB" sz="1400" dirty="0"/>
              <a:t>‘Sometimes we worry about what may happen if we tell someone what is going on (e.g. that we’ll get into trouble/that we’ve been told to keep it a secret/that we’ll upset people) – can you tell me what you are worried may happen if you tell someone what is going on?’</a:t>
            </a:r>
          </a:p>
        </p:txBody>
      </p:sp>
      <p:sp>
        <p:nvSpPr>
          <p:cNvPr id="11" name="Rounded Rectangular Callout 10">
            <a:extLst>
              <a:ext uri="{FF2B5EF4-FFF2-40B4-BE49-F238E27FC236}">
                <a16:creationId xmlns:a16="http://schemas.microsoft.com/office/drawing/2014/main" id="{44625002-C526-A410-C71A-ACFC8A0D86AC}"/>
              </a:ext>
            </a:extLst>
          </p:cNvPr>
          <p:cNvSpPr/>
          <p:nvPr/>
        </p:nvSpPr>
        <p:spPr>
          <a:xfrm>
            <a:off x="8274705" y="4952921"/>
            <a:ext cx="2845074" cy="1108655"/>
          </a:xfrm>
          <a:prstGeom prst="wedgeRoundRectCallout">
            <a:avLst>
              <a:gd name="adj1" fmla="val -75053"/>
              <a:gd name="adj2" fmla="val 501"/>
              <a:gd name="adj3" fmla="val 1666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400" dirty="0">
                <a:solidFill>
                  <a:srgbClr val="FFFFFF"/>
                </a:solidFill>
                <a:latin typeface="Arial"/>
              </a:rPr>
              <a:t>‘Sometimes things happen that young people find really difficult to talk about”</a:t>
            </a:r>
          </a:p>
        </p:txBody>
      </p:sp>
    </p:spTree>
    <p:extLst>
      <p:ext uri="{BB962C8B-B14F-4D97-AF65-F5344CB8AC3E}">
        <p14:creationId xmlns:p14="http://schemas.microsoft.com/office/powerpoint/2010/main" val="24179929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additive="base">
                                        <p:cTn id="21" dur="500" fill="hold"/>
                                        <p:tgtEl>
                                          <p:spTgt spid="7"/>
                                        </p:tgtEl>
                                        <p:attrNameLst>
                                          <p:attrName>ppt_x</p:attrName>
                                        </p:attrNameLst>
                                      </p:cBhvr>
                                      <p:tavLst>
                                        <p:tav tm="0">
                                          <p:val>
                                            <p:strVal val="#ppt_x"/>
                                          </p:val>
                                        </p:tav>
                                        <p:tav tm="100000">
                                          <p:val>
                                            <p:strVal val="#ppt_x"/>
                                          </p:val>
                                        </p:tav>
                                      </p:tavLst>
                                    </p:anim>
                                    <p:anim calcmode="lin" valueType="num">
                                      <p:cBhvr additive="base">
                                        <p:cTn id="22" dur="500" fill="hold"/>
                                        <p:tgtEl>
                                          <p:spTgt spid="7"/>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9">
                                            <p:txEl>
                                              <p:pRg st="0" end="0"/>
                                            </p:txEl>
                                          </p:spTgt>
                                        </p:tgtEl>
                                        <p:attrNameLst>
                                          <p:attrName>style.visibility</p:attrName>
                                        </p:attrNameLst>
                                      </p:cBhvr>
                                      <p:to>
                                        <p:strVal val="visible"/>
                                      </p:to>
                                    </p:set>
                                    <p:anim calcmode="lin" valueType="num">
                                      <p:cBhvr additive="base">
                                        <p:cTn id="29"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fill="hold"/>
                                        <p:tgtEl>
                                          <p:spTgt spid="10"/>
                                        </p:tgtEl>
                                        <p:attrNameLst>
                                          <p:attrName>ppt_x</p:attrName>
                                        </p:attrNameLst>
                                      </p:cBhvr>
                                      <p:tavLst>
                                        <p:tav tm="0">
                                          <p:val>
                                            <p:strVal val="#ppt_x"/>
                                          </p:val>
                                        </p:tav>
                                        <p:tav tm="100000">
                                          <p:val>
                                            <p:strVal val="#ppt_x"/>
                                          </p:val>
                                        </p:tav>
                                      </p:tavLst>
                                    </p:anim>
                                    <p:anim calcmode="lin" valueType="num">
                                      <p:cBhvr additive="base">
                                        <p:cTn id="3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additive="base">
                                        <p:cTn id="41" dur="500" fill="hold"/>
                                        <p:tgtEl>
                                          <p:spTgt spid="11"/>
                                        </p:tgtEl>
                                        <p:attrNameLst>
                                          <p:attrName>ppt_x</p:attrName>
                                        </p:attrNameLst>
                                      </p:cBhvr>
                                      <p:tavLst>
                                        <p:tav tm="0">
                                          <p:val>
                                            <p:strVal val="#ppt_x"/>
                                          </p:val>
                                        </p:tav>
                                        <p:tav tm="100000">
                                          <p:val>
                                            <p:strVal val="#ppt_x"/>
                                          </p:val>
                                        </p:tav>
                                      </p:tavLst>
                                    </p:anim>
                                    <p:anim calcmode="lin" valueType="num">
                                      <p:cBhvr additive="base">
                                        <p:cTn id="4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10" grpId="0" animBg="1"/>
      <p:bldP spid="1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EE2AD96-B495-4E06-9291-B71706F728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53CF6D67-C5A8-4ADD-9E8E-1E38CA1D31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638515" y="639280"/>
            <a:ext cx="6858000" cy="5579440"/>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86909FA0-B515-4681-B7A8-FA281D133B9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393206" y="395206"/>
            <a:ext cx="6346209" cy="5576080"/>
          </a:xfrm>
          <a:prstGeom prst="rect">
            <a:avLst/>
          </a:prstGeom>
          <a:gradFill>
            <a:gsLst>
              <a:gs pos="0">
                <a:srgbClr val="000000">
                  <a:alpha val="0"/>
                </a:srgbClr>
              </a:gs>
              <a:gs pos="99000">
                <a:schemeClr val="accent1">
                  <a:alpha val="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21C9FE86-FCC3-4A31-AA1C-C882262B7F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528907" y="2818967"/>
            <a:ext cx="2501979" cy="5576080"/>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7D96243B-ECED-4B71-8E06-AE9A285EAD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425002" y="852793"/>
            <a:ext cx="6858001" cy="5152412"/>
          </a:xfrm>
          <a:prstGeom prst="rect">
            <a:avLst/>
          </a:prstGeom>
          <a:gradFill>
            <a:gsLst>
              <a:gs pos="0">
                <a:srgbClr val="000000">
                  <a:alpha val="0"/>
                </a:srgbClr>
              </a:gs>
              <a:gs pos="99000">
                <a:schemeClr val="accent1">
                  <a:alpha val="11000"/>
                </a:scheme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A09989E4-EFDC-4A90-A633-E0525FB413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818753" y="1128497"/>
            <a:ext cx="4318303" cy="4318303"/>
          </a:xfrm>
          <a:prstGeom prst="ellipse">
            <a:avLst/>
          </a:prstGeom>
          <a:gradFill>
            <a:gsLst>
              <a:gs pos="39000">
                <a:schemeClr val="accent1">
                  <a:alpha val="0"/>
                </a:schemeClr>
              </a:gs>
              <a:gs pos="100000">
                <a:schemeClr val="accent1">
                  <a:lumMod val="60000"/>
                  <a:lumOff val="40000"/>
                  <a:alpha val="15000"/>
                </a:scheme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56A7DD58-4520-79B5-7F18-61E98065B17A}"/>
              </a:ext>
            </a:extLst>
          </p:cNvPr>
          <p:cNvSpPr>
            <a:spLocks noGrp="1"/>
          </p:cNvSpPr>
          <p:nvPr>
            <p:ph type="title"/>
          </p:nvPr>
        </p:nvSpPr>
        <p:spPr>
          <a:xfrm>
            <a:off x="826396" y="586855"/>
            <a:ext cx="4230100" cy="3387497"/>
          </a:xfrm>
        </p:spPr>
        <p:txBody>
          <a:bodyPr anchor="b">
            <a:normAutofit/>
          </a:bodyPr>
          <a:lstStyle/>
          <a:p>
            <a:pPr algn="r"/>
            <a:r>
              <a:rPr lang="en-GB" sz="4000">
                <a:solidFill>
                  <a:srgbClr val="FFFFFF"/>
                </a:solidFill>
              </a:rPr>
              <a:t>Asking specific questions. </a:t>
            </a:r>
          </a:p>
        </p:txBody>
      </p:sp>
      <p:sp>
        <p:nvSpPr>
          <p:cNvPr id="3" name="Content Placeholder 2">
            <a:extLst>
              <a:ext uri="{FF2B5EF4-FFF2-40B4-BE49-F238E27FC236}">
                <a16:creationId xmlns:a16="http://schemas.microsoft.com/office/drawing/2014/main" id="{58A37072-9620-83DA-A263-1E424C950E0D}"/>
              </a:ext>
            </a:extLst>
          </p:cNvPr>
          <p:cNvSpPr>
            <a:spLocks noGrp="1"/>
          </p:cNvSpPr>
          <p:nvPr>
            <p:ph idx="1"/>
          </p:nvPr>
        </p:nvSpPr>
        <p:spPr>
          <a:xfrm>
            <a:off x="6503158" y="649480"/>
            <a:ext cx="4862447" cy="5546047"/>
          </a:xfrm>
        </p:spPr>
        <p:txBody>
          <a:bodyPr anchor="ctr">
            <a:normAutofit/>
          </a:bodyPr>
          <a:lstStyle/>
          <a:p>
            <a:pPr fontAlgn="base"/>
            <a:r>
              <a:rPr lang="en-GB" sz="1700"/>
              <a:t>To ensure the young person’s safety, you may need to ask them specific questions, particularly questions beginning with ‘</a:t>
            </a:r>
            <a:r>
              <a:rPr lang="en-GB" sz="1700" b="1"/>
              <a:t>who</a:t>
            </a:r>
            <a:r>
              <a:rPr lang="en-GB" sz="1700"/>
              <a:t>’, ‘</a:t>
            </a:r>
            <a:r>
              <a:rPr lang="en-GB" sz="1700" b="1"/>
              <a:t>what</a:t>
            </a:r>
            <a:r>
              <a:rPr lang="en-GB" sz="1700"/>
              <a:t>’, ‘</a:t>
            </a:r>
            <a:r>
              <a:rPr lang="en-GB" sz="1700" b="1"/>
              <a:t>where</a:t>
            </a:r>
            <a:r>
              <a:rPr lang="en-GB" sz="1700"/>
              <a:t>’ and ‘</a:t>
            </a:r>
            <a:r>
              <a:rPr lang="en-GB" sz="1700" b="1"/>
              <a:t>when</a:t>
            </a:r>
            <a:r>
              <a:rPr lang="en-GB" sz="1700"/>
              <a:t>’: </a:t>
            </a:r>
            <a:r>
              <a:rPr lang="en-US" sz="1700"/>
              <a:t>​</a:t>
            </a:r>
          </a:p>
          <a:p>
            <a:pPr fontAlgn="base"/>
            <a:r>
              <a:rPr lang="en-GB" sz="1700"/>
              <a:t>​</a:t>
            </a:r>
          </a:p>
          <a:p>
            <a:pPr fontAlgn="base"/>
            <a:r>
              <a:rPr lang="en-GB" sz="1700"/>
              <a:t>Typical questions might be </a:t>
            </a:r>
            <a:r>
              <a:rPr lang="en-US" sz="1700"/>
              <a:t>​</a:t>
            </a:r>
          </a:p>
          <a:p>
            <a:pPr fontAlgn="base"/>
            <a:r>
              <a:rPr lang="en-GB" sz="1700" b="1"/>
              <a:t>“Who will be at home when you go home later?” </a:t>
            </a:r>
            <a:r>
              <a:rPr lang="en-US" sz="1700"/>
              <a:t>​</a:t>
            </a:r>
          </a:p>
          <a:p>
            <a:pPr fontAlgn="base"/>
            <a:r>
              <a:rPr lang="en-GB" sz="1700" b="1"/>
              <a:t>“What else happened?”</a:t>
            </a:r>
            <a:r>
              <a:rPr lang="en-US" sz="1700"/>
              <a:t>​</a:t>
            </a:r>
          </a:p>
          <a:p>
            <a:pPr fontAlgn="base"/>
            <a:r>
              <a:rPr lang="en-GB" sz="1700" b="1"/>
              <a:t>Can you tell me where they touched you?”</a:t>
            </a:r>
            <a:r>
              <a:rPr lang="en-US" sz="1700"/>
              <a:t>​</a:t>
            </a:r>
          </a:p>
          <a:p>
            <a:pPr fontAlgn="base"/>
            <a:r>
              <a:rPr lang="en-GB" sz="1700" b="1"/>
              <a:t>“Tell me when that last happened.” </a:t>
            </a:r>
            <a:r>
              <a:rPr lang="en-US" sz="1700"/>
              <a:t>​</a:t>
            </a:r>
          </a:p>
          <a:p>
            <a:pPr fontAlgn="base"/>
            <a:r>
              <a:rPr lang="en-GB" sz="1700"/>
              <a:t>​</a:t>
            </a:r>
          </a:p>
          <a:p>
            <a:pPr fontAlgn="base"/>
            <a:r>
              <a:rPr lang="en-GB" sz="1700"/>
              <a:t>If the child has told you they have been hurt by someone but hasn’t given you enough detail to know who the person is, you may ask, “</a:t>
            </a:r>
            <a:r>
              <a:rPr lang="en-GB" sz="1700" b="1"/>
              <a:t>Can you tell me who that is</a:t>
            </a:r>
            <a:r>
              <a:rPr lang="en-GB" sz="1700"/>
              <a:t>?</a:t>
            </a:r>
            <a:endParaRPr lang="en-US" sz="1700"/>
          </a:p>
          <a:p>
            <a:endParaRPr lang="en-GB" sz="1700"/>
          </a:p>
        </p:txBody>
      </p:sp>
    </p:spTree>
    <p:extLst>
      <p:ext uri="{BB962C8B-B14F-4D97-AF65-F5344CB8AC3E}">
        <p14:creationId xmlns:p14="http://schemas.microsoft.com/office/powerpoint/2010/main" val="374218018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92736D052DB8747BA2157FB87EFD2F1" ma:contentTypeVersion="14" ma:contentTypeDescription="Create a new document." ma:contentTypeScope="" ma:versionID="a84b7979cc7d249f9657b738fa69cd15">
  <xsd:schema xmlns:xsd="http://www.w3.org/2001/XMLSchema" xmlns:xs="http://www.w3.org/2001/XMLSchema" xmlns:p="http://schemas.microsoft.com/office/2006/metadata/properties" xmlns:ns1="http://schemas.microsoft.com/sharepoint/v3" xmlns:ns3="7a8a830d-4cc3-43e0-8b89-7a56b5964404" targetNamespace="http://schemas.microsoft.com/office/2006/metadata/properties" ma:root="true" ma:fieldsID="2d135fda3eaa62bfb6f80d03fc24c2f7" ns1:_="" ns3:_="">
    <xsd:import namespace="http://schemas.microsoft.com/sharepoint/v3"/>
    <xsd:import namespace="7a8a830d-4cc3-43e0-8b89-7a56b5964404"/>
    <xsd:element name="properties">
      <xsd:complexType>
        <xsd:sequence>
          <xsd:element name="documentManagement">
            <xsd:complexType>
              <xsd:all>
                <xsd:element ref="ns3:MediaServiceDateTaken" minOccurs="0"/>
                <xsd:element ref="ns3:MediaServiceMetadata" minOccurs="0"/>
                <xsd:element ref="ns3:MediaServiceFastMetadata" minOccurs="0"/>
                <xsd:element ref="ns3:MediaServiceSearchProperties" minOccurs="0"/>
                <xsd:element ref="ns3:MediaServiceObjectDetectorVersions" minOccurs="0"/>
                <xsd:element ref="ns3:_activity" minOccurs="0"/>
                <xsd:element ref="ns3:MediaServiceSystemTags" minOccurs="0"/>
                <xsd:element ref="ns3:MediaServiceGenerationTime" minOccurs="0"/>
                <xsd:element ref="ns3:MediaServiceEventHashCode" minOccurs="0"/>
                <xsd:element ref="ns3:MediaLengthInSeconds" minOccurs="0"/>
                <xsd:element ref="ns3:MediaServiceOCR" minOccurs="0"/>
                <xsd:element ref="ns1:_ip_UnifiedCompliancePolicyProperties" minOccurs="0"/>
                <xsd:element ref="ns1:_ip_UnifiedCompliancePolicyUIAction" minOccurs="0"/>
                <xsd:element ref="ns3: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9" nillable="true" ma:displayName="Unified Compliance Policy Properties" ma:hidden="true" ma:internalName="_ip_UnifiedCompliancePolicyProperties">
      <xsd:simpleType>
        <xsd:restriction base="dms:Note"/>
      </xsd:simpleType>
    </xsd:element>
    <xsd:element name="_ip_UnifiedCompliancePolicyUIAction" ma:index="20"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a8a830d-4cc3-43e0-8b89-7a56b5964404" elementFormDefault="qualified">
    <xsd:import namespace="http://schemas.microsoft.com/office/2006/documentManagement/types"/>
    <xsd:import namespace="http://schemas.microsoft.com/office/infopath/2007/PartnerControls"/>
    <xsd:element name="MediaServiceDateTaken" ma:index="8" nillable="true" ma:displayName="MediaServiceDateTaken" ma:hidden="true" ma:indexed="true" ma:internalName="MediaServiceDateTaken" ma:readOnly="true">
      <xsd:simpleType>
        <xsd:restriction base="dms:Text"/>
      </xsd:simple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_activity" ma:index="13" nillable="true" ma:displayName="_activity" ma:hidden="true" ma:internalName="_activity">
      <xsd:simpleType>
        <xsd:restriction base="dms:Note"/>
      </xsd:simpleType>
    </xsd:element>
    <xsd:element name="MediaServiceSystemTags" ma:index="14" nillable="true" ma:displayName="MediaServiceSystemTags" ma:hidden="true" ma:internalName="MediaServiceSystemTags" ma:readOnly="true">
      <xsd:simpleType>
        <xsd:restriction base="dms:Note"/>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_activity xmlns="7a8a830d-4cc3-43e0-8b89-7a56b5964404"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5667FC1-ACA9-4EC7-8BCF-B6B66545ACA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a8a830d-4cc3-43e0-8b89-7a56b596440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87C193C-F82B-46C5-9A52-159011CA7D80}">
  <ds:schemaRefs>
    <ds:schemaRef ds:uri="http://schemas.microsoft.com/office/2006/metadata/properties"/>
    <ds:schemaRef ds:uri="http://www.w3.org/XML/1998/namespace"/>
    <ds:schemaRef ds:uri="http://purl.org/dc/terms/"/>
    <ds:schemaRef ds:uri="http://schemas.microsoft.com/sharepoint/v3"/>
    <ds:schemaRef ds:uri="http://schemas.openxmlformats.org/package/2006/metadata/core-properties"/>
    <ds:schemaRef ds:uri="http://purl.org/dc/dcmitype/"/>
    <ds:schemaRef ds:uri="http://schemas.microsoft.com/office/2006/documentManagement/types"/>
    <ds:schemaRef ds:uri="http://schemas.microsoft.com/office/infopath/2007/PartnerControls"/>
    <ds:schemaRef ds:uri="7a8a830d-4cc3-43e0-8b89-7a56b5964404"/>
    <ds:schemaRef ds:uri="http://purl.org/dc/elements/1.1/"/>
  </ds:schemaRefs>
</ds:datastoreItem>
</file>

<file path=customXml/itemProps3.xml><?xml version="1.0" encoding="utf-8"?>
<ds:datastoreItem xmlns:ds="http://schemas.openxmlformats.org/officeDocument/2006/customXml" ds:itemID="{D754889D-7BDD-44B3-8FBB-84A1B474A75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569</TotalTime>
  <Words>1367</Words>
  <Application>Microsoft Office PowerPoint</Application>
  <PresentationFormat>Widescreen</PresentationFormat>
  <Paragraphs>107</Paragraphs>
  <Slides>13</Slides>
  <Notes>9</Notes>
  <HiddenSlides>0</HiddenSlides>
  <MMClips>2</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Aptos</vt:lpstr>
      <vt:lpstr>Aptos Display</vt:lpstr>
      <vt:lpstr>Arial</vt:lpstr>
      <vt:lpstr>Office Theme</vt:lpstr>
      <vt:lpstr>CSA</vt:lpstr>
      <vt:lpstr>Context</vt:lpstr>
      <vt:lpstr> </vt:lpstr>
      <vt:lpstr>Children face a number of barriers that prevent them communicating about CSA to professionals. </vt:lpstr>
      <vt:lpstr>Additional barriers may include </vt:lpstr>
      <vt:lpstr>Talking to the child</vt:lpstr>
      <vt:lpstr>Let them know what will happen if they tell​</vt:lpstr>
      <vt:lpstr>  Taking a graduated approach</vt:lpstr>
      <vt:lpstr>Asking specific questions. </vt:lpstr>
      <vt:lpstr>Not being believed</vt:lpstr>
      <vt:lpstr>Resources to use in practice.</vt:lpstr>
      <vt:lpstr>PowerPoint Presentation</vt:lpstr>
      <vt:lpstr>Signs and Indicator Guide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CHITIGA, Hope (NHS NORTHAMPTONSHIRE ICB - 78H)</dc:creator>
  <cp:lastModifiedBy>CHITIGA, Hope (NHS NORTHAMPTONSHIRE ICB - 78H)</cp:lastModifiedBy>
  <cp:revision>1</cp:revision>
  <dcterms:created xsi:type="dcterms:W3CDTF">2026-02-23T10:44:56Z</dcterms:created>
  <dcterms:modified xsi:type="dcterms:W3CDTF">2026-03-18T14:02:59Z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0x010100092736D052DB8747BA2157FB87EFD2F1</vt:lpwstr>
  </property>
</Properties>
</file>